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Lato"/>
      <p:regular r:id="rId22"/>
      <p:bold r:id="rId23"/>
      <p:italic r:id="rId24"/>
      <p:boldItalic r:id="rId25"/>
    </p:embeddedFont>
    <p:embeddedFont>
      <p:font typeface="Poppins"/>
      <p:regular r:id="rId26"/>
      <p:bold r:id="rId27"/>
      <p:italic r:id="rId28"/>
      <p:boldItalic r:id="rId29"/>
    </p:embeddedFont>
    <p:embeddedFont>
      <p:font typeface="Poppins ExtraBold"/>
      <p:bold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Lato-regular.fntdata"/><Relationship Id="rId21" Type="http://schemas.openxmlformats.org/officeDocument/2006/relationships/slide" Target="slides/slide16.xml"/><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regular.fntdata"/><Relationship Id="rId25" Type="http://schemas.openxmlformats.org/officeDocument/2006/relationships/font" Target="fonts/Lato-boldItalic.fntdata"/><Relationship Id="rId28" Type="http://schemas.openxmlformats.org/officeDocument/2006/relationships/font" Target="fonts/Poppins-italic.fntdata"/><Relationship Id="rId27" Type="http://schemas.openxmlformats.org/officeDocument/2006/relationships/font" Target="fonts/Poppins-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Poppins-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PoppinsExtraBold-boldItalic.fntdata"/><Relationship Id="rId30" Type="http://schemas.openxmlformats.org/officeDocument/2006/relationships/font" Target="fonts/PoppinsExtraBold-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g57d144d062_0_2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0" name="Google Shape;50;g57d144d062_0_2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c8f416d1ec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c8f416d1ec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the last one, use oshtemo township sidewalks example</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c91be47759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c91be47759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Switch over to VAN to show each of these in Action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c8f416d1ec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c8f416d1ec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c8f416d1ec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c8f416d1ec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c8f416d1ec_0_2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c8f416d1ec_0_2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2020 we dictated the universes because we had field IDs to bring to the table and all modelling was trained on Michigan field data.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c8f416d1ec_0_3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c8f416d1ec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Examples: Coordinated Text IDs coming back too Republican, Field IDs coming back too Democratic</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c8f416d1ec_0_3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c8f416d1ec_0_3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gc8f416d1ec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gc8f416d1ec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c8f416d1e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c8f416d1e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91be47759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91be47759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c91be47759_1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c91be47759_1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57d144d062_0_13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57d144d062_0_13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c8f416d1ec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c8f416d1ec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Martin’s voter record as an example. He lives in State House District 4 and is a Democrat. We speak to him and find out he’s not supporting the candidate (read to much Ayn Rand and went full libertarian). We enter that data and he is removed from the universe.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57d144d062_0_13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7d144d062_0_13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c8f416d1ec_0_2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c8f416d1ec_0_2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2" name="Shape 42"/>
        <p:cNvGrpSpPr/>
        <p:nvPr/>
      </p:nvGrpSpPr>
      <p:grpSpPr>
        <a:xfrm>
          <a:off x="0" y="0"/>
          <a:ext cx="0" cy="0"/>
          <a:chOff x="0" y="0"/>
          <a:chExt cx="0" cy="0"/>
        </a:xfrm>
      </p:grpSpPr>
      <p:sp>
        <p:nvSpPr>
          <p:cNvPr id="43" name="Google Shape;4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4" name="Google Shape;44;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5" name="Google Shape;45;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6" name="Shape 46"/>
        <p:cNvGrpSpPr/>
        <p:nvPr/>
      </p:nvGrpSpPr>
      <p:grpSpPr>
        <a:xfrm>
          <a:off x="0" y="0"/>
          <a:ext cx="0" cy="0"/>
          <a:chOff x="0" y="0"/>
          <a:chExt cx="0" cy="0"/>
        </a:xfrm>
      </p:grpSpPr>
      <p:sp>
        <p:nvSpPr>
          <p:cNvPr id="47" name="Google Shape;4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 name="Shape 11"/>
        <p:cNvGrpSpPr/>
        <p:nvPr/>
      </p:nvGrpSpPr>
      <p:grpSpPr>
        <a:xfrm>
          <a:off x="0" y="0"/>
          <a:ext cx="0" cy="0"/>
          <a:chOff x="0" y="0"/>
          <a:chExt cx="0" cy="0"/>
        </a:xfrm>
      </p:grpSpPr>
      <p:sp>
        <p:nvSpPr>
          <p:cNvPr id="12" name="Google Shape;12;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3" name="Google Shape;13;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6" name="Google Shape;16;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7" name="Google Shape;17;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8" name="Shape 18"/>
        <p:cNvGrpSpPr/>
        <p:nvPr/>
      </p:nvGrpSpPr>
      <p:grpSpPr>
        <a:xfrm>
          <a:off x="0" y="0"/>
          <a:ext cx="0" cy="0"/>
          <a:chOff x="0" y="0"/>
          <a:chExt cx="0" cy="0"/>
        </a:xfrm>
      </p:grpSpPr>
      <p:sp>
        <p:nvSpPr>
          <p:cNvPr id="19" name="Google Shape;19;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1" name="Google Shape;21;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2" name="Google Shape;22;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6" name="Shape 26"/>
        <p:cNvGrpSpPr/>
        <p:nvPr/>
      </p:nvGrpSpPr>
      <p:grpSpPr>
        <a:xfrm>
          <a:off x="0" y="0"/>
          <a:ext cx="0" cy="0"/>
          <a:chOff x="0" y="0"/>
          <a:chExt cx="0" cy="0"/>
        </a:xfrm>
      </p:grpSpPr>
      <p:sp>
        <p:nvSpPr>
          <p:cNvPr id="27" name="Google Shape;2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28" name="Google Shape;28;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0" name="Shape 30"/>
        <p:cNvGrpSpPr/>
        <p:nvPr/>
      </p:nvGrpSpPr>
      <p:grpSpPr>
        <a:xfrm>
          <a:off x="0" y="0"/>
          <a:ext cx="0" cy="0"/>
          <a:chOff x="0" y="0"/>
          <a:chExt cx="0" cy="0"/>
        </a:xfrm>
      </p:grpSpPr>
      <p:sp>
        <p:nvSpPr>
          <p:cNvPr id="31" name="Google Shape;31;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2" name="Google Shape;32;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3" name="Shape 33"/>
        <p:cNvGrpSpPr/>
        <p:nvPr/>
      </p:nvGrpSpPr>
      <p:grpSpPr>
        <a:xfrm>
          <a:off x="0" y="0"/>
          <a:ext cx="0" cy="0"/>
          <a:chOff x="0" y="0"/>
          <a:chExt cx="0" cy="0"/>
        </a:xfrm>
      </p:grpSpPr>
      <p:sp>
        <p:nvSpPr>
          <p:cNvPr id="34" name="Google Shape;34;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6" name="Google Shape;36;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7" name="Google Shape;37;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8" name="Google Shape;3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9" name="Shape 39"/>
        <p:cNvGrpSpPr/>
        <p:nvPr/>
      </p:nvGrpSpPr>
      <p:grpSpPr>
        <a:xfrm>
          <a:off x="0" y="0"/>
          <a:ext cx="0" cy="0"/>
          <a:chOff x="0" y="0"/>
          <a:chExt cx="0" cy="0"/>
        </a:xfrm>
      </p:grpSpPr>
      <p:sp>
        <p:nvSpPr>
          <p:cNvPr id="40" name="Google Shape;40;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1" name="Google Shape;4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hyperlink" Target="mailto:van@michigandems.com" TargetMode="External"/><Relationship Id="rId5" Type="http://schemas.openxmlformats.org/officeDocument/2006/relationships/hyperlink" Target="https://michigandems.zoom.us/j/82585847397" TargetMode="External"/><Relationship Id="rId6" Type="http://schemas.openxmlformats.org/officeDocument/2006/relationships/hyperlink" Target="http://calendly.com/mivan" TargetMode="External"/><Relationship Id="rId7" Type="http://schemas.openxmlformats.org/officeDocument/2006/relationships/hyperlink" Target="https://join.slack.com/t/michigandems/shared_invite/zt-nnw63era-BkYR9nZrPZ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hyperlink" Target="http://midems.co/vanual" TargetMode="External"/><Relationship Id="rId5" Type="http://schemas.openxmlformats.org/officeDocument/2006/relationships/hyperlink" Target="http://midems.co/vanual" TargetMode="External"/><Relationship Id="rId6" Type="http://schemas.openxmlformats.org/officeDocument/2006/relationships/hyperlink" Target="http://midems.co/mini-vanual" TargetMode="External"/><Relationship Id="rId7" Type="http://schemas.openxmlformats.org/officeDocument/2006/relationships/hyperlink" Target="http://midems.co/van-faq" TargetMode="External"/><Relationship Id="rId8" Type="http://schemas.openxmlformats.org/officeDocument/2006/relationships/hyperlink" Target="http://michigandems.com/toolki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1" name="Shape 51"/>
        <p:cNvGrpSpPr/>
        <p:nvPr/>
      </p:nvGrpSpPr>
      <p:grpSpPr>
        <a:xfrm>
          <a:off x="0" y="0"/>
          <a:ext cx="0" cy="0"/>
          <a:chOff x="0" y="0"/>
          <a:chExt cx="0" cy="0"/>
        </a:xfrm>
      </p:grpSpPr>
      <p:sp>
        <p:nvSpPr>
          <p:cNvPr id="52" name="Google Shape;52;p13"/>
          <p:cNvSpPr txBox="1"/>
          <p:nvPr/>
        </p:nvSpPr>
        <p:spPr>
          <a:xfrm>
            <a:off x="898325" y="1764375"/>
            <a:ext cx="68457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Michigan VAN/Data Overview</a:t>
            </a:r>
            <a:endParaRPr sz="4800">
              <a:solidFill>
                <a:srgbClr val="FFFFFF"/>
              </a:solidFill>
              <a:latin typeface="Poppins ExtraBold"/>
              <a:ea typeface="Poppins ExtraBold"/>
              <a:cs typeface="Poppins ExtraBold"/>
              <a:sym typeface="Poppins ExtraBold"/>
            </a:endParaRPr>
          </a:p>
        </p:txBody>
      </p:sp>
      <p:sp>
        <p:nvSpPr>
          <p:cNvPr id="53" name="Google Shape;53;p13"/>
          <p:cNvSpPr txBox="1"/>
          <p:nvPr/>
        </p:nvSpPr>
        <p:spPr>
          <a:xfrm>
            <a:off x="720000" y="3875250"/>
            <a:ext cx="75327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i="1" lang="en" sz="2400">
                <a:solidFill>
                  <a:srgbClr val="FFFFFF"/>
                </a:solidFill>
                <a:latin typeface="Poppins ExtraBold"/>
                <a:ea typeface="Poppins ExtraBold"/>
                <a:cs typeface="Poppins ExtraBold"/>
                <a:sym typeface="Poppins ExtraBold"/>
              </a:rPr>
              <a:t>*</a:t>
            </a:r>
            <a:r>
              <a:rPr i="1" lang="en" sz="2400">
                <a:solidFill>
                  <a:srgbClr val="FFFFFF"/>
                </a:solidFill>
                <a:latin typeface="Poppins ExtraBold"/>
                <a:ea typeface="Poppins ExtraBold"/>
                <a:cs typeface="Poppins ExtraBold"/>
                <a:sym typeface="Poppins ExtraBold"/>
              </a:rPr>
              <a:t>This session is being Recorded*</a:t>
            </a:r>
            <a:endParaRPr i="1" sz="24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0" name="Shape 120"/>
        <p:cNvGrpSpPr/>
        <p:nvPr/>
      </p:nvGrpSpPr>
      <p:grpSpPr>
        <a:xfrm>
          <a:off x="0" y="0"/>
          <a:ext cx="0" cy="0"/>
          <a:chOff x="0" y="0"/>
          <a:chExt cx="0" cy="0"/>
        </a:xfrm>
      </p:grpSpPr>
      <p:sp>
        <p:nvSpPr>
          <p:cNvPr id="121" name="Google Shape;121;p22"/>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2)   Decide who you want to target for that project</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22" name="Google Shape;122;p22"/>
          <p:cNvSpPr txBox="1"/>
          <p:nvPr/>
        </p:nvSpPr>
        <p:spPr>
          <a:xfrm>
            <a:off x="358900" y="968975"/>
            <a:ext cx="8636400" cy="24591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None/>
            </a:pPr>
            <a:r>
              <a:rPr lang="en" sz="1800">
                <a:latin typeface="Lato"/>
                <a:ea typeface="Lato"/>
                <a:cs typeface="Lato"/>
                <a:sym typeface="Lato"/>
              </a:rPr>
              <a:t>This can </a:t>
            </a:r>
            <a:r>
              <a:rPr i="1" lang="en" sz="1800">
                <a:latin typeface="Lato"/>
                <a:ea typeface="Lato"/>
                <a:cs typeface="Lato"/>
                <a:sym typeface="Lato"/>
              </a:rPr>
              <a:t>also</a:t>
            </a:r>
            <a:r>
              <a:rPr lang="en" sz="1800">
                <a:latin typeface="Lato"/>
                <a:ea typeface="Lato"/>
                <a:cs typeface="Lato"/>
                <a:sym typeface="Lato"/>
              </a:rPr>
              <a:t> be as varied as our various Democratic campaigns, groups, and clubs</a:t>
            </a:r>
            <a:endParaRPr sz="1800">
              <a:latin typeface="Lato"/>
              <a:ea typeface="Lato"/>
              <a:cs typeface="Lato"/>
              <a:sym typeface="Lato"/>
            </a:endParaRPr>
          </a:p>
          <a:p>
            <a:pPr indent="-330200" lvl="0" marL="457200" marR="0" rtl="0" algn="l">
              <a:lnSpc>
                <a:spcPct val="200000"/>
              </a:lnSpc>
              <a:spcBef>
                <a:spcPts val="0"/>
              </a:spcBef>
              <a:spcAft>
                <a:spcPts val="0"/>
              </a:spcAft>
              <a:buSzPts val="1600"/>
              <a:buFont typeface="Lato"/>
              <a:buChar char="●"/>
            </a:pPr>
            <a:r>
              <a:rPr lang="en" sz="1600">
                <a:latin typeface="Lato"/>
                <a:ea typeface="Lato"/>
                <a:cs typeface="Lato"/>
                <a:sym typeface="Lato"/>
              </a:rPr>
              <a:t>Unaffiliated or swing voters we don’t have a field ID for yet. </a:t>
            </a:r>
            <a:endParaRPr sz="1600">
              <a:latin typeface="Lato"/>
              <a:ea typeface="Lato"/>
              <a:cs typeface="Lato"/>
              <a:sym typeface="Lato"/>
            </a:endParaRPr>
          </a:p>
          <a:p>
            <a:pPr indent="-330200" lvl="0" marL="457200" marR="0" rtl="0" algn="l">
              <a:lnSpc>
                <a:spcPct val="200000"/>
              </a:lnSpc>
              <a:spcBef>
                <a:spcPts val="0"/>
              </a:spcBef>
              <a:spcAft>
                <a:spcPts val="0"/>
              </a:spcAft>
              <a:buSzPts val="1600"/>
              <a:buFont typeface="Lato"/>
              <a:buChar char="●"/>
            </a:pPr>
            <a:r>
              <a:rPr lang="en" sz="1600">
                <a:latin typeface="Lato"/>
                <a:ea typeface="Lato"/>
                <a:cs typeface="Lato"/>
                <a:sym typeface="Lato"/>
              </a:rPr>
              <a:t>Supporters we identified last election </a:t>
            </a:r>
            <a:endParaRPr sz="1600">
              <a:latin typeface="Lato"/>
              <a:ea typeface="Lato"/>
              <a:cs typeface="Lato"/>
              <a:sym typeface="Lato"/>
            </a:endParaRPr>
          </a:p>
          <a:p>
            <a:pPr indent="-330200" lvl="0" marL="457200" marR="0" rtl="0" algn="l">
              <a:lnSpc>
                <a:spcPct val="200000"/>
              </a:lnSpc>
              <a:spcBef>
                <a:spcPts val="0"/>
              </a:spcBef>
              <a:spcAft>
                <a:spcPts val="0"/>
              </a:spcAft>
              <a:buSzPts val="1600"/>
              <a:buFont typeface="Lato"/>
              <a:buChar char="●"/>
            </a:pPr>
            <a:r>
              <a:rPr lang="en" sz="1600">
                <a:latin typeface="Lato"/>
                <a:ea typeface="Lato"/>
                <a:cs typeface="Lato"/>
                <a:sym typeface="Lato"/>
              </a:rPr>
              <a:t>People who have expressed interest in volunteering </a:t>
            </a:r>
            <a:endParaRPr sz="1600">
              <a:latin typeface="Lato"/>
              <a:ea typeface="Lato"/>
              <a:cs typeface="Lato"/>
              <a:sym typeface="Lato"/>
            </a:endParaRPr>
          </a:p>
          <a:p>
            <a:pPr indent="-330200" lvl="0" marL="457200" rtl="0" algn="l">
              <a:lnSpc>
                <a:spcPct val="200000"/>
              </a:lnSpc>
              <a:spcBef>
                <a:spcPts val="0"/>
              </a:spcBef>
              <a:spcAft>
                <a:spcPts val="0"/>
              </a:spcAft>
              <a:buSzPts val="1600"/>
              <a:buFont typeface="Lato"/>
              <a:buChar char="●"/>
            </a:pPr>
            <a:r>
              <a:rPr lang="en" sz="1600">
                <a:latin typeface="Lato"/>
                <a:ea typeface="Lato"/>
                <a:cs typeface="Lato"/>
                <a:sym typeface="Lato"/>
              </a:rPr>
              <a:t>People who live on a block most </a:t>
            </a:r>
            <a:r>
              <a:rPr lang="en" sz="1600">
                <a:latin typeface="Lato"/>
                <a:ea typeface="Lato"/>
                <a:cs typeface="Lato"/>
                <a:sym typeface="Lato"/>
              </a:rPr>
              <a:t>affected</a:t>
            </a:r>
            <a:r>
              <a:rPr lang="en" sz="1600">
                <a:latin typeface="Lato"/>
                <a:ea typeface="Lato"/>
                <a:cs typeface="Lato"/>
                <a:sym typeface="Lato"/>
              </a:rPr>
              <a:t> by an issue</a:t>
            </a:r>
            <a:endParaRPr sz="1600">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6" name="Shape 126"/>
        <p:cNvGrpSpPr/>
        <p:nvPr/>
      </p:nvGrpSpPr>
      <p:grpSpPr>
        <a:xfrm>
          <a:off x="0" y="0"/>
          <a:ext cx="0" cy="0"/>
          <a:chOff x="0" y="0"/>
          <a:chExt cx="0" cy="0"/>
        </a:xfrm>
      </p:grpSpPr>
      <p:sp>
        <p:nvSpPr>
          <p:cNvPr id="127" name="Google Shape;127;p23"/>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2)   Decide who you want to target for that project</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28" name="Google Shape;128;p23"/>
          <p:cNvSpPr txBox="1"/>
          <p:nvPr/>
        </p:nvSpPr>
        <p:spPr>
          <a:xfrm>
            <a:off x="358900" y="968975"/>
            <a:ext cx="8636400" cy="2459100"/>
          </a:xfrm>
          <a:prstGeom prst="rect">
            <a:avLst/>
          </a:prstGeom>
          <a:noFill/>
          <a:ln>
            <a:noFill/>
          </a:ln>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lang="en" sz="1800">
                <a:latin typeface="Lato"/>
                <a:ea typeface="Lato"/>
                <a:cs typeface="Lato"/>
                <a:sym typeface="Lato"/>
              </a:rPr>
              <a:t>VAN Data for Targeting:</a:t>
            </a:r>
            <a:endParaRPr sz="1600">
              <a:latin typeface="Lato"/>
              <a:ea typeface="Lato"/>
              <a:cs typeface="Lato"/>
              <a:sym typeface="Lato"/>
            </a:endParaRPr>
          </a:p>
        </p:txBody>
      </p:sp>
      <p:sp>
        <p:nvSpPr>
          <p:cNvPr id="129" name="Google Shape;129;p23"/>
          <p:cNvSpPr/>
          <p:nvPr/>
        </p:nvSpPr>
        <p:spPr>
          <a:xfrm>
            <a:off x="49725" y="1414650"/>
            <a:ext cx="1525200" cy="233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latin typeface="Poppins"/>
                <a:ea typeface="Poppins"/>
                <a:cs typeface="Poppins"/>
                <a:sym typeface="Poppins"/>
              </a:rPr>
              <a:t>Geographic Info</a:t>
            </a:r>
            <a:endParaRPr b="1" sz="1200">
              <a:latin typeface="Poppins"/>
              <a:ea typeface="Poppins"/>
              <a:cs typeface="Poppins"/>
              <a:sym typeface="Poppins"/>
            </a:endParaRPr>
          </a:p>
        </p:txBody>
      </p:sp>
      <p:sp>
        <p:nvSpPr>
          <p:cNvPr id="130" name="Google Shape;130;p23"/>
          <p:cNvSpPr txBox="1"/>
          <p:nvPr/>
        </p:nvSpPr>
        <p:spPr>
          <a:xfrm>
            <a:off x="49725" y="1735200"/>
            <a:ext cx="1525200" cy="8106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District</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Address</a:t>
            </a:r>
            <a:endParaRPr sz="1200">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Address type</a:t>
            </a:r>
            <a:endParaRPr sz="1200">
              <a:latin typeface="Lato"/>
              <a:ea typeface="Lato"/>
              <a:cs typeface="Lato"/>
              <a:sym typeface="Lato"/>
            </a:endParaRPr>
          </a:p>
        </p:txBody>
      </p:sp>
      <p:sp>
        <p:nvSpPr>
          <p:cNvPr id="131" name="Google Shape;131;p23"/>
          <p:cNvSpPr/>
          <p:nvPr/>
        </p:nvSpPr>
        <p:spPr>
          <a:xfrm>
            <a:off x="1775975" y="1414650"/>
            <a:ext cx="1673400" cy="233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latin typeface="Poppins"/>
                <a:ea typeface="Poppins"/>
                <a:cs typeface="Poppins"/>
                <a:sym typeface="Poppins"/>
              </a:rPr>
              <a:t>Demographic</a:t>
            </a:r>
            <a:r>
              <a:rPr b="1" lang="en" sz="1200">
                <a:latin typeface="Poppins"/>
                <a:ea typeface="Poppins"/>
                <a:cs typeface="Poppins"/>
                <a:sym typeface="Poppins"/>
              </a:rPr>
              <a:t> Info</a:t>
            </a:r>
            <a:endParaRPr b="1" sz="1200">
              <a:latin typeface="Poppins"/>
              <a:ea typeface="Poppins"/>
              <a:cs typeface="Poppins"/>
              <a:sym typeface="Poppins"/>
            </a:endParaRPr>
          </a:p>
        </p:txBody>
      </p:sp>
      <p:sp>
        <p:nvSpPr>
          <p:cNvPr id="132" name="Google Shape;132;p23"/>
          <p:cNvSpPr/>
          <p:nvPr/>
        </p:nvSpPr>
        <p:spPr>
          <a:xfrm>
            <a:off x="3646913" y="1414650"/>
            <a:ext cx="1673400" cy="233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latin typeface="Poppins"/>
                <a:ea typeface="Poppins"/>
                <a:cs typeface="Poppins"/>
                <a:sym typeface="Poppins"/>
              </a:rPr>
              <a:t>Voting History</a:t>
            </a:r>
            <a:endParaRPr b="1" sz="1200">
              <a:latin typeface="Poppins"/>
              <a:ea typeface="Poppins"/>
              <a:cs typeface="Poppins"/>
              <a:sym typeface="Poppins"/>
            </a:endParaRPr>
          </a:p>
        </p:txBody>
      </p:sp>
      <p:sp>
        <p:nvSpPr>
          <p:cNvPr id="133" name="Google Shape;133;p23"/>
          <p:cNvSpPr/>
          <p:nvPr/>
        </p:nvSpPr>
        <p:spPr>
          <a:xfrm>
            <a:off x="5519600" y="1414650"/>
            <a:ext cx="1673400" cy="233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latin typeface="Poppins"/>
                <a:ea typeface="Poppins"/>
                <a:cs typeface="Poppins"/>
                <a:sym typeface="Poppins"/>
              </a:rPr>
              <a:t>User Input</a:t>
            </a:r>
            <a:r>
              <a:rPr b="1" lang="en" sz="1200">
                <a:latin typeface="Poppins"/>
                <a:ea typeface="Poppins"/>
                <a:cs typeface="Poppins"/>
                <a:sym typeface="Poppins"/>
              </a:rPr>
              <a:t> Info</a:t>
            </a:r>
            <a:endParaRPr b="1" sz="1200">
              <a:latin typeface="Poppins"/>
              <a:ea typeface="Poppins"/>
              <a:cs typeface="Poppins"/>
              <a:sym typeface="Poppins"/>
            </a:endParaRPr>
          </a:p>
        </p:txBody>
      </p:sp>
      <p:sp>
        <p:nvSpPr>
          <p:cNvPr id="134" name="Google Shape;134;p23"/>
          <p:cNvSpPr txBox="1"/>
          <p:nvPr/>
        </p:nvSpPr>
        <p:spPr>
          <a:xfrm>
            <a:off x="1775975" y="1735200"/>
            <a:ext cx="2111700" cy="15981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Age</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Gender</a:t>
            </a:r>
            <a:endParaRPr sz="1200">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Modelled Ethnicity</a:t>
            </a:r>
            <a:endParaRPr sz="1200">
              <a:latin typeface="Lato"/>
              <a:ea typeface="Lato"/>
              <a:cs typeface="Lato"/>
              <a:sym typeface="Lato"/>
            </a:endParaRPr>
          </a:p>
        </p:txBody>
      </p:sp>
      <p:sp>
        <p:nvSpPr>
          <p:cNvPr id="135" name="Google Shape;135;p23"/>
          <p:cNvSpPr txBox="1"/>
          <p:nvPr/>
        </p:nvSpPr>
        <p:spPr>
          <a:xfrm>
            <a:off x="3646925" y="1735200"/>
            <a:ext cx="1929300" cy="15981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Specific Elections Voted </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Vote Method</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Number of elections voted</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Etc.</a:t>
            </a:r>
            <a:endParaRPr sz="1200">
              <a:latin typeface="Lato"/>
              <a:ea typeface="Lato"/>
              <a:cs typeface="Lato"/>
              <a:sym typeface="Lato"/>
            </a:endParaRPr>
          </a:p>
        </p:txBody>
      </p:sp>
      <p:sp>
        <p:nvSpPr>
          <p:cNvPr id="136" name="Google Shape;136;p23"/>
          <p:cNvSpPr txBox="1"/>
          <p:nvPr/>
        </p:nvSpPr>
        <p:spPr>
          <a:xfrm>
            <a:off x="7392275" y="1772700"/>
            <a:ext cx="2111700" cy="15981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Targets</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Democratic Support</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Volunteer Propensity</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Demographic Modeling</a:t>
            </a:r>
            <a:endParaRPr sz="1200">
              <a:solidFill>
                <a:schemeClr val="dk1"/>
              </a:solidFill>
              <a:latin typeface="Lato"/>
              <a:ea typeface="Lato"/>
              <a:cs typeface="Lato"/>
              <a:sym typeface="Lato"/>
            </a:endParaRPr>
          </a:p>
        </p:txBody>
      </p:sp>
      <p:sp>
        <p:nvSpPr>
          <p:cNvPr id="137" name="Google Shape;137;p23"/>
          <p:cNvSpPr/>
          <p:nvPr/>
        </p:nvSpPr>
        <p:spPr>
          <a:xfrm>
            <a:off x="7392275" y="1414650"/>
            <a:ext cx="1673400" cy="233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sz="1200">
                <a:latin typeface="Poppins"/>
                <a:ea typeface="Poppins"/>
                <a:cs typeface="Poppins"/>
                <a:sym typeface="Poppins"/>
              </a:rPr>
              <a:t>Analytics</a:t>
            </a:r>
            <a:r>
              <a:rPr b="1" lang="en" sz="1200">
                <a:latin typeface="Poppins"/>
                <a:ea typeface="Poppins"/>
                <a:cs typeface="Poppins"/>
                <a:sym typeface="Poppins"/>
              </a:rPr>
              <a:t> Info</a:t>
            </a:r>
            <a:endParaRPr b="1" sz="1200">
              <a:latin typeface="Poppins"/>
              <a:ea typeface="Poppins"/>
              <a:cs typeface="Poppins"/>
              <a:sym typeface="Poppins"/>
            </a:endParaRPr>
          </a:p>
        </p:txBody>
      </p:sp>
      <p:sp>
        <p:nvSpPr>
          <p:cNvPr id="138" name="Google Shape;138;p23"/>
          <p:cNvSpPr txBox="1"/>
          <p:nvPr/>
        </p:nvSpPr>
        <p:spPr>
          <a:xfrm>
            <a:off x="5519600" y="1772700"/>
            <a:ext cx="2111700" cy="15981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Survey Responses</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Activist Codes</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Canvass Results</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Clr>
                <a:schemeClr val="dk1"/>
              </a:buClr>
              <a:buSzPts val="1200"/>
              <a:buFont typeface="Lato"/>
              <a:buChar char="●"/>
            </a:pPr>
            <a:r>
              <a:rPr lang="en" sz="1200">
                <a:solidFill>
                  <a:schemeClr val="dk1"/>
                </a:solidFill>
                <a:latin typeface="Lato"/>
                <a:ea typeface="Lato"/>
                <a:cs typeface="Lato"/>
                <a:sym typeface="Lato"/>
              </a:rPr>
              <a:t>Phone Numbers</a:t>
            </a:r>
            <a:endParaRPr sz="1200">
              <a:solidFill>
                <a:schemeClr val="dk1"/>
              </a:solidFill>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2" name="Shape 142"/>
        <p:cNvGrpSpPr/>
        <p:nvPr/>
      </p:nvGrpSpPr>
      <p:grpSpPr>
        <a:xfrm>
          <a:off x="0" y="0"/>
          <a:ext cx="0" cy="0"/>
          <a:chOff x="0" y="0"/>
          <a:chExt cx="0" cy="0"/>
        </a:xfrm>
      </p:grpSpPr>
      <p:sp>
        <p:nvSpPr>
          <p:cNvPr id="143" name="Google Shape;143;p24"/>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3</a:t>
            </a:r>
            <a:r>
              <a:rPr lang="en" sz="2400">
                <a:solidFill>
                  <a:srgbClr val="26ACE2"/>
                </a:solidFill>
                <a:latin typeface="Poppins ExtraBold"/>
                <a:ea typeface="Poppins ExtraBold"/>
                <a:cs typeface="Poppins ExtraBold"/>
                <a:sym typeface="Poppins ExtraBold"/>
              </a:rPr>
              <a:t>)   </a:t>
            </a:r>
            <a:r>
              <a:rPr lang="en" sz="2400">
                <a:solidFill>
                  <a:srgbClr val="26ACE2"/>
                </a:solidFill>
                <a:latin typeface="Poppins ExtraBold"/>
                <a:ea typeface="Poppins ExtraBold"/>
                <a:cs typeface="Poppins ExtraBold"/>
                <a:sym typeface="Poppins ExtraBold"/>
              </a:rPr>
              <a:t>Contact those voters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44" name="Google Shape;144;p24"/>
          <p:cNvSpPr txBox="1"/>
          <p:nvPr/>
        </p:nvSpPr>
        <p:spPr>
          <a:xfrm>
            <a:off x="358900" y="892775"/>
            <a:ext cx="8636400" cy="2459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Lato"/>
                <a:ea typeface="Lato"/>
                <a:cs typeface="Lato"/>
                <a:sym typeface="Lato"/>
              </a:rPr>
              <a:t>Door to Door Canvassing: miniVAN</a:t>
            </a:r>
            <a:endParaRPr b="1" sz="1800">
              <a:latin typeface="Lato"/>
              <a:ea typeface="Lato"/>
              <a:cs typeface="Lato"/>
              <a:sym typeface="Lato"/>
            </a:endParaRPr>
          </a:p>
          <a:p>
            <a:pPr indent="0" lvl="0" marL="0" rtl="0" algn="l">
              <a:lnSpc>
                <a:spcPct val="100000"/>
              </a:lnSpc>
              <a:spcBef>
                <a:spcPts val="0"/>
              </a:spcBef>
              <a:spcAft>
                <a:spcPts val="0"/>
              </a:spcAft>
              <a:buNone/>
            </a:pPr>
            <a:r>
              <a:rPr lang="en">
                <a:latin typeface="Lato"/>
                <a:ea typeface="Lato"/>
                <a:cs typeface="Lato"/>
                <a:sym typeface="Lato"/>
              </a:rPr>
              <a:t>miniVAN is a phone and tablet app that saves time and resources, </a:t>
            </a:r>
            <a:endParaRPr>
              <a:latin typeface="Lato"/>
              <a:ea typeface="Lato"/>
              <a:cs typeface="Lato"/>
              <a:sym typeface="Lato"/>
            </a:endParaRPr>
          </a:p>
          <a:p>
            <a:pPr indent="0" lvl="0" marL="0" rtl="0" algn="l">
              <a:lnSpc>
                <a:spcPct val="100000"/>
              </a:lnSpc>
              <a:spcBef>
                <a:spcPts val="0"/>
              </a:spcBef>
              <a:spcAft>
                <a:spcPts val="0"/>
              </a:spcAft>
              <a:buNone/>
            </a:pPr>
            <a:r>
              <a:rPr lang="en">
                <a:latin typeface="Lato"/>
                <a:ea typeface="Lato"/>
                <a:cs typeface="Lato"/>
                <a:sym typeface="Lato"/>
              </a:rPr>
              <a:t>while insuring more accurate and immediate data entry</a:t>
            </a:r>
            <a:endParaRPr>
              <a:latin typeface="Lato"/>
              <a:ea typeface="Lato"/>
              <a:cs typeface="Lato"/>
              <a:sym typeface="Lato"/>
            </a:endParaRPr>
          </a:p>
          <a:p>
            <a:pPr indent="0" lvl="0" marL="0" rtl="0" algn="l">
              <a:lnSpc>
                <a:spcPct val="100000"/>
              </a:lnSpc>
              <a:spcBef>
                <a:spcPts val="0"/>
              </a:spcBef>
              <a:spcAft>
                <a:spcPts val="0"/>
              </a:spcAft>
              <a:buNone/>
            </a:pPr>
            <a:r>
              <a:t/>
            </a:r>
            <a:endParaRPr>
              <a:latin typeface="Lato"/>
              <a:ea typeface="Lato"/>
              <a:cs typeface="Lato"/>
              <a:sym typeface="Lato"/>
            </a:endParaRPr>
          </a:p>
          <a:p>
            <a:pPr indent="-317500" lvl="0" marL="457200" rtl="0" algn="l">
              <a:lnSpc>
                <a:spcPct val="100000"/>
              </a:lnSpc>
              <a:spcBef>
                <a:spcPts val="0"/>
              </a:spcBef>
              <a:spcAft>
                <a:spcPts val="0"/>
              </a:spcAft>
              <a:buSzPts val="1400"/>
              <a:buFont typeface="Lato"/>
              <a:buAutoNum type="arabicPeriod"/>
            </a:pPr>
            <a:r>
              <a:rPr lang="en">
                <a:latin typeface="Lato"/>
                <a:ea typeface="Lato"/>
                <a:cs typeface="Lato"/>
                <a:sym typeface="Lato"/>
              </a:rPr>
              <a:t>Open walk lists on your phone</a:t>
            </a:r>
            <a:endParaRPr>
              <a:latin typeface="Lato"/>
              <a:ea typeface="Lato"/>
              <a:cs typeface="Lato"/>
              <a:sym typeface="Lato"/>
            </a:endParaRPr>
          </a:p>
          <a:p>
            <a:pPr indent="-317500" lvl="0" marL="457200" rtl="0" algn="l">
              <a:lnSpc>
                <a:spcPct val="100000"/>
              </a:lnSpc>
              <a:spcBef>
                <a:spcPts val="0"/>
              </a:spcBef>
              <a:spcAft>
                <a:spcPts val="0"/>
              </a:spcAft>
              <a:buSzPts val="1400"/>
              <a:buFont typeface="Lato"/>
              <a:buAutoNum type="arabicPeriod"/>
            </a:pPr>
            <a:r>
              <a:rPr lang="en">
                <a:latin typeface="Lato"/>
                <a:ea typeface="Lato"/>
                <a:cs typeface="Lato"/>
                <a:sym typeface="Lato"/>
              </a:rPr>
              <a:t>Enter canvass results and survey questions at the door</a:t>
            </a:r>
            <a:endParaRPr>
              <a:latin typeface="Lato"/>
              <a:ea typeface="Lato"/>
              <a:cs typeface="Lato"/>
              <a:sym typeface="Lato"/>
            </a:endParaRPr>
          </a:p>
          <a:p>
            <a:pPr indent="-317500" lvl="0" marL="457200" rtl="0" algn="l">
              <a:lnSpc>
                <a:spcPct val="100000"/>
              </a:lnSpc>
              <a:spcBef>
                <a:spcPts val="0"/>
              </a:spcBef>
              <a:spcAft>
                <a:spcPts val="0"/>
              </a:spcAft>
              <a:buSzPts val="1400"/>
              <a:buFont typeface="Lato"/>
              <a:buAutoNum type="arabicPeriod"/>
            </a:pPr>
            <a:r>
              <a:rPr lang="en">
                <a:latin typeface="Lato"/>
                <a:ea typeface="Lato"/>
                <a:cs typeface="Lato"/>
                <a:sym typeface="Lato"/>
              </a:rPr>
              <a:t>Sync your data into VAN in real time</a:t>
            </a:r>
            <a:endParaRPr>
              <a:latin typeface="Lato"/>
              <a:ea typeface="Lato"/>
              <a:cs typeface="Lato"/>
              <a:sym typeface="Lato"/>
            </a:endParaRPr>
          </a:p>
          <a:p>
            <a:pPr indent="-317500" lvl="0" marL="457200" rtl="0" algn="l">
              <a:lnSpc>
                <a:spcPct val="100000"/>
              </a:lnSpc>
              <a:spcBef>
                <a:spcPts val="0"/>
              </a:spcBef>
              <a:spcAft>
                <a:spcPts val="0"/>
              </a:spcAft>
              <a:buSzPts val="1400"/>
              <a:buFont typeface="Lato"/>
              <a:buAutoNum type="arabicPeriod"/>
            </a:pPr>
            <a:r>
              <a:rPr lang="en">
                <a:latin typeface="Lato"/>
                <a:ea typeface="Lato"/>
                <a:cs typeface="Lato"/>
                <a:sym typeface="Lato"/>
              </a:rPr>
              <a:t>No messy or tedious data entry after a canvass</a:t>
            </a:r>
            <a:endParaRPr>
              <a:latin typeface="Lato"/>
              <a:ea typeface="Lato"/>
              <a:cs typeface="Lato"/>
              <a:sym typeface="Lato"/>
            </a:endParaRPr>
          </a:p>
          <a:p>
            <a:pPr indent="0" lvl="0" marL="0" rtl="0" algn="l">
              <a:lnSpc>
                <a:spcPct val="100000"/>
              </a:lnSpc>
              <a:spcBef>
                <a:spcPts val="0"/>
              </a:spcBef>
              <a:spcAft>
                <a:spcPts val="0"/>
              </a:spcAft>
              <a:buNone/>
            </a:pPr>
            <a:r>
              <a:t/>
            </a:r>
            <a:endParaRPr>
              <a:latin typeface="Lato"/>
              <a:ea typeface="Lato"/>
              <a:cs typeface="Lato"/>
              <a:sym typeface="Lato"/>
            </a:endParaRPr>
          </a:p>
          <a:p>
            <a:pPr indent="0" lvl="0" marL="0" rtl="0" algn="l">
              <a:lnSpc>
                <a:spcPct val="100000"/>
              </a:lnSpc>
              <a:spcBef>
                <a:spcPts val="0"/>
              </a:spcBef>
              <a:spcAft>
                <a:spcPts val="0"/>
              </a:spcAft>
              <a:buNone/>
            </a:pPr>
            <a:r>
              <a:rPr b="1" lang="en" sz="1800">
                <a:latin typeface="Lato"/>
                <a:ea typeface="Lato"/>
                <a:cs typeface="Lato"/>
                <a:sym typeface="Lato"/>
              </a:rPr>
              <a:t>Paper Walk Lists</a:t>
            </a:r>
            <a:endParaRPr b="1" sz="1800">
              <a:latin typeface="Lato"/>
              <a:ea typeface="Lato"/>
              <a:cs typeface="Lato"/>
              <a:sym typeface="Lato"/>
            </a:endParaRPr>
          </a:p>
          <a:p>
            <a:pPr indent="0" lvl="0" marL="0" rtl="0" algn="l">
              <a:lnSpc>
                <a:spcPct val="115000"/>
              </a:lnSpc>
              <a:spcBef>
                <a:spcPts val="0"/>
              </a:spcBef>
              <a:spcAft>
                <a:spcPts val="0"/>
              </a:spcAft>
              <a:buNone/>
            </a:pPr>
            <a:r>
              <a:rPr lang="en">
                <a:solidFill>
                  <a:schemeClr val="dk1"/>
                </a:solidFill>
                <a:latin typeface="Lato"/>
                <a:ea typeface="Lato"/>
                <a:cs typeface="Lato"/>
                <a:sym typeface="Lato"/>
              </a:rPr>
              <a:t>While we encourage everyone to use miniVAN because it increases </a:t>
            </a:r>
            <a:endParaRPr>
              <a:solidFill>
                <a:schemeClr val="dk1"/>
              </a:solidFill>
              <a:latin typeface="Lato"/>
              <a:ea typeface="Lato"/>
              <a:cs typeface="Lato"/>
              <a:sym typeface="Lato"/>
            </a:endParaRPr>
          </a:p>
          <a:p>
            <a:pPr indent="0" lvl="0" marL="0" rtl="0" algn="l">
              <a:lnSpc>
                <a:spcPct val="115000"/>
              </a:lnSpc>
              <a:spcBef>
                <a:spcPts val="0"/>
              </a:spcBef>
              <a:spcAft>
                <a:spcPts val="0"/>
              </a:spcAft>
              <a:buNone/>
            </a:pPr>
            <a:r>
              <a:rPr lang="en">
                <a:solidFill>
                  <a:schemeClr val="dk1"/>
                </a:solidFill>
                <a:latin typeface="Lato"/>
                <a:ea typeface="Lato"/>
                <a:cs typeface="Lato"/>
                <a:sym typeface="Lato"/>
              </a:rPr>
              <a:t>the speed and accuracy of canvassing results, it is helpful to have a few </a:t>
            </a:r>
            <a:endParaRPr>
              <a:solidFill>
                <a:schemeClr val="dk1"/>
              </a:solidFill>
              <a:latin typeface="Lato"/>
              <a:ea typeface="Lato"/>
              <a:cs typeface="Lato"/>
              <a:sym typeface="Lato"/>
            </a:endParaRPr>
          </a:p>
          <a:p>
            <a:pPr indent="0" lvl="0" marL="0" rtl="0" algn="l">
              <a:lnSpc>
                <a:spcPct val="115000"/>
              </a:lnSpc>
              <a:spcBef>
                <a:spcPts val="0"/>
              </a:spcBef>
              <a:spcAft>
                <a:spcPts val="0"/>
              </a:spcAft>
              <a:buNone/>
            </a:pPr>
            <a:r>
              <a:rPr lang="en">
                <a:solidFill>
                  <a:schemeClr val="dk1"/>
                </a:solidFill>
                <a:latin typeface="Lato"/>
                <a:ea typeface="Lato"/>
                <a:cs typeface="Lato"/>
                <a:sym typeface="Lato"/>
              </a:rPr>
              <a:t>paper walk lists printed out for volunteers who refuse to use the app</a:t>
            </a:r>
            <a:endParaRPr>
              <a:solidFill>
                <a:schemeClr val="dk1"/>
              </a:solidFill>
              <a:latin typeface="Lato"/>
              <a:ea typeface="Lato"/>
              <a:cs typeface="Lato"/>
              <a:sym typeface="Lato"/>
            </a:endParaRPr>
          </a:p>
          <a:p>
            <a:pPr indent="0" lvl="0" marL="0" rtl="0" algn="l">
              <a:lnSpc>
                <a:spcPct val="100000"/>
              </a:lnSpc>
              <a:spcBef>
                <a:spcPts val="0"/>
              </a:spcBef>
              <a:spcAft>
                <a:spcPts val="0"/>
              </a:spcAft>
              <a:buNone/>
            </a:pPr>
            <a:r>
              <a:t/>
            </a:r>
            <a:endParaRPr b="1" sz="1800">
              <a:latin typeface="Lato"/>
              <a:ea typeface="Lato"/>
              <a:cs typeface="Lato"/>
              <a:sym typeface="Lato"/>
            </a:endParaRPr>
          </a:p>
        </p:txBody>
      </p:sp>
      <p:pic>
        <p:nvPicPr>
          <p:cNvPr id="145" name="Google Shape;145;p24"/>
          <p:cNvPicPr preferRelativeResize="0"/>
          <p:nvPr/>
        </p:nvPicPr>
        <p:blipFill>
          <a:blip r:embed="rId4">
            <a:alphaModFix/>
          </a:blip>
          <a:stretch>
            <a:fillRect/>
          </a:stretch>
        </p:blipFill>
        <p:spPr>
          <a:xfrm>
            <a:off x="6262700" y="736100"/>
            <a:ext cx="1619250" cy="33718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9" name="Shape 149"/>
        <p:cNvGrpSpPr/>
        <p:nvPr/>
      </p:nvGrpSpPr>
      <p:grpSpPr>
        <a:xfrm>
          <a:off x="0" y="0"/>
          <a:ext cx="0" cy="0"/>
          <a:chOff x="0" y="0"/>
          <a:chExt cx="0" cy="0"/>
        </a:xfrm>
      </p:grpSpPr>
      <p:sp>
        <p:nvSpPr>
          <p:cNvPr id="150" name="Google Shape;150;p25"/>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3)   Contact those voters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51" name="Google Shape;151;p25"/>
          <p:cNvSpPr txBox="1"/>
          <p:nvPr/>
        </p:nvSpPr>
        <p:spPr>
          <a:xfrm>
            <a:off x="358900" y="892775"/>
            <a:ext cx="5742000" cy="2459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Lato"/>
                <a:ea typeface="Lato"/>
                <a:cs typeface="Lato"/>
                <a:sym typeface="Lato"/>
              </a:rPr>
              <a:t>Virtual Phone Banks</a:t>
            </a:r>
            <a:endParaRPr b="1" sz="1800">
              <a:latin typeface="Lato"/>
              <a:ea typeface="Lato"/>
              <a:cs typeface="Lato"/>
              <a:sym typeface="Lato"/>
            </a:endParaRPr>
          </a:p>
          <a:p>
            <a:pPr indent="0" lvl="0" marL="0" rtl="0" algn="l">
              <a:lnSpc>
                <a:spcPct val="100000"/>
              </a:lnSpc>
              <a:spcBef>
                <a:spcPts val="0"/>
              </a:spcBef>
              <a:spcAft>
                <a:spcPts val="0"/>
              </a:spcAft>
              <a:buNone/>
            </a:pPr>
            <a:r>
              <a:rPr lang="en">
                <a:latin typeface="Lato"/>
                <a:ea typeface="Lato"/>
                <a:cs typeface="Lato"/>
                <a:sym typeface="Lato"/>
              </a:rPr>
              <a:t>Allow volunteers to call through a list of targeted voters and record their responses in real time. </a:t>
            </a:r>
            <a:endParaRPr>
              <a:latin typeface="Lato"/>
              <a:ea typeface="Lato"/>
              <a:cs typeface="Lato"/>
              <a:sym typeface="Lato"/>
            </a:endParaRPr>
          </a:p>
          <a:p>
            <a:pPr indent="0" lvl="0" marL="0" rtl="0" algn="l">
              <a:lnSpc>
                <a:spcPct val="100000"/>
              </a:lnSpc>
              <a:spcBef>
                <a:spcPts val="0"/>
              </a:spcBef>
              <a:spcAft>
                <a:spcPts val="0"/>
              </a:spcAft>
              <a:buNone/>
            </a:pPr>
            <a:r>
              <a:t/>
            </a:r>
            <a:endParaRPr>
              <a:latin typeface="Lato"/>
              <a:ea typeface="Lato"/>
              <a:cs typeface="Lato"/>
              <a:sym typeface="Lato"/>
            </a:endParaRPr>
          </a:p>
          <a:p>
            <a:pPr indent="-317500" lvl="0" marL="342900" rtl="0" algn="l">
              <a:lnSpc>
                <a:spcPct val="100000"/>
              </a:lnSpc>
              <a:spcBef>
                <a:spcPts val="0"/>
              </a:spcBef>
              <a:spcAft>
                <a:spcPts val="0"/>
              </a:spcAft>
              <a:buSzPts val="1400"/>
              <a:buFont typeface="Lato"/>
              <a:buAutoNum type="arabicPeriod"/>
            </a:pPr>
            <a:r>
              <a:rPr lang="en">
                <a:latin typeface="Lato"/>
                <a:ea typeface="Lato"/>
                <a:cs typeface="Lato"/>
                <a:sym typeface="Lato"/>
              </a:rPr>
              <a:t>Each screen will display a voter, their info, and phone number</a:t>
            </a:r>
            <a:endParaRPr>
              <a:latin typeface="Lato"/>
              <a:ea typeface="Lato"/>
              <a:cs typeface="Lato"/>
              <a:sym typeface="Lato"/>
            </a:endParaRPr>
          </a:p>
          <a:p>
            <a:pPr indent="-317500" lvl="0" marL="342900" rtl="0" algn="l">
              <a:lnSpc>
                <a:spcPct val="100000"/>
              </a:lnSpc>
              <a:spcBef>
                <a:spcPts val="0"/>
              </a:spcBef>
              <a:spcAft>
                <a:spcPts val="0"/>
              </a:spcAft>
              <a:buSzPts val="1400"/>
              <a:buFont typeface="Lato"/>
              <a:buAutoNum type="arabicPeriod"/>
            </a:pPr>
            <a:r>
              <a:rPr lang="en">
                <a:latin typeface="Lato"/>
                <a:ea typeface="Lato"/>
                <a:cs typeface="Lato"/>
                <a:sym typeface="Lato"/>
              </a:rPr>
              <a:t>Volunteers record their responses as they talk</a:t>
            </a:r>
            <a:endParaRPr>
              <a:latin typeface="Lato"/>
              <a:ea typeface="Lato"/>
              <a:cs typeface="Lato"/>
              <a:sym typeface="Lato"/>
            </a:endParaRPr>
          </a:p>
          <a:p>
            <a:pPr indent="-317500" lvl="0" marL="342900" rtl="0" algn="l">
              <a:lnSpc>
                <a:spcPct val="100000"/>
              </a:lnSpc>
              <a:spcBef>
                <a:spcPts val="0"/>
              </a:spcBef>
              <a:spcAft>
                <a:spcPts val="0"/>
              </a:spcAft>
              <a:buSzPts val="1400"/>
              <a:buFont typeface="Lato"/>
              <a:buAutoNum type="arabicPeriod"/>
            </a:pPr>
            <a:r>
              <a:rPr lang="en">
                <a:latin typeface="Lato"/>
                <a:ea typeface="Lato"/>
                <a:cs typeface="Lato"/>
                <a:sym typeface="Lato"/>
              </a:rPr>
              <a:t>Data is synced immediately to VAN</a:t>
            </a:r>
            <a:endParaRPr>
              <a:latin typeface="Lato"/>
              <a:ea typeface="Lato"/>
              <a:cs typeface="Lato"/>
              <a:sym typeface="Lato"/>
            </a:endParaRPr>
          </a:p>
          <a:p>
            <a:pPr indent="0" lvl="0" marL="0" rtl="0" algn="l">
              <a:lnSpc>
                <a:spcPct val="100000"/>
              </a:lnSpc>
              <a:spcBef>
                <a:spcPts val="0"/>
              </a:spcBef>
              <a:spcAft>
                <a:spcPts val="0"/>
              </a:spcAft>
              <a:buNone/>
            </a:pPr>
            <a:r>
              <a:t/>
            </a:r>
            <a:endParaRPr>
              <a:latin typeface="Lato"/>
              <a:ea typeface="Lato"/>
              <a:cs typeface="Lato"/>
              <a:sym typeface="Lato"/>
            </a:endParaRPr>
          </a:p>
          <a:p>
            <a:pPr indent="0" lvl="0" marL="0" rtl="0" algn="l">
              <a:lnSpc>
                <a:spcPct val="100000"/>
              </a:lnSpc>
              <a:spcBef>
                <a:spcPts val="0"/>
              </a:spcBef>
              <a:spcAft>
                <a:spcPts val="0"/>
              </a:spcAft>
              <a:buNone/>
            </a:pPr>
            <a:r>
              <a:rPr b="1" lang="en" sz="1800">
                <a:latin typeface="Lato"/>
                <a:ea typeface="Lato"/>
                <a:cs typeface="Lato"/>
                <a:sym typeface="Lato"/>
              </a:rPr>
              <a:t>Paper Call Lists</a:t>
            </a:r>
            <a:endParaRPr b="1" sz="1800">
              <a:latin typeface="Lato"/>
              <a:ea typeface="Lato"/>
              <a:cs typeface="Lato"/>
              <a:sym typeface="Lato"/>
            </a:endParaRPr>
          </a:p>
          <a:p>
            <a:pPr indent="0" lvl="0" marL="0" rtl="0" algn="l">
              <a:lnSpc>
                <a:spcPct val="100000"/>
              </a:lnSpc>
              <a:spcBef>
                <a:spcPts val="0"/>
              </a:spcBef>
              <a:spcAft>
                <a:spcPts val="0"/>
              </a:spcAft>
              <a:buNone/>
            </a:pPr>
            <a:r>
              <a:rPr lang="en">
                <a:solidFill>
                  <a:schemeClr val="dk1"/>
                </a:solidFill>
                <a:latin typeface="Lato"/>
                <a:ea typeface="Lato"/>
                <a:cs typeface="Lato"/>
                <a:sym typeface="Lato"/>
              </a:rPr>
              <a:t>Paper call sheets are slightly slower, and more restrictive on phone number options, but important for volunteers who do not have computers. </a:t>
            </a:r>
            <a:endParaRPr>
              <a:solidFill>
                <a:schemeClr val="dk1"/>
              </a:solidFill>
              <a:latin typeface="Lato"/>
              <a:ea typeface="Lato"/>
              <a:cs typeface="Lato"/>
              <a:sym typeface="La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5" name="Shape 155"/>
        <p:cNvGrpSpPr/>
        <p:nvPr/>
      </p:nvGrpSpPr>
      <p:grpSpPr>
        <a:xfrm>
          <a:off x="0" y="0"/>
          <a:ext cx="0" cy="0"/>
          <a:chOff x="0" y="0"/>
          <a:chExt cx="0" cy="0"/>
        </a:xfrm>
      </p:grpSpPr>
      <p:sp>
        <p:nvSpPr>
          <p:cNvPr id="156" name="Google Shape;156;p26"/>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4</a:t>
            </a:r>
            <a:r>
              <a:rPr lang="en" sz="2400">
                <a:solidFill>
                  <a:srgbClr val="26ACE2"/>
                </a:solidFill>
                <a:latin typeface="Poppins ExtraBold"/>
                <a:ea typeface="Poppins ExtraBold"/>
                <a:cs typeface="Poppins ExtraBold"/>
                <a:sym typeface="Poppins ExtraBold"/>
              </a:rPr>
              <a:t>)   Input the Data</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57" name="Google Shape;157;p26"/>
          <p:cNvSpPr txBox="1"/>
          <p:nvPr/>
        </p:nvSpPr>
        <p:spPr>
          <a:xfrm>
            <a:off x="358900" y="892775"/>
            <a:ext cx="8224800" cy="2459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800">
                <a:latin typeface="Lato"/>
                <a:ea typeface="Lato"/>
                <a:cs typeface="Lato"/>
                <a:sym typeface="Lato"/>
              </a:rPr>
              <a:t>This is an ecosystem and its health depends on participation. Field work in 2018 and 2019 set the stage for everything in 2020. </a:t>
            </a:r>
            <a:endParaRPr b="1" sz="1800">
              <a:latin typeface="Lato"/>
              <a:ea typeface="Lato"/>
              <a:cs typeface="Lato"/>
              <a:sym typeface="Lato"/>
            </a:endParaRPr>
          </a:p>
          <a:p>
            <a:pPr indent="0" lvl="0" marL="0" rtl="0" algn="l">
              <a:lnSpc>
                <a:spcPct val="100000"/>
              </a:lnSpc>
              <a:spcBef>
                <a:spcPts val="0"/>
              </a:spcBef>
              <a:spcAft>
                <a:spcPts val="0"/>
              </a:spcAft>
              <a:buNone/>
            </a:pPr>
            <a:r>
              <a:t/>
            </a:r>
            <a:endParaRPr b="1" sz="1800">
              <a:latin typeface="Lato"/>
              <a:ea typeface="Lato"/>
              <a:cs typeface="Lato"/>
              <a:sym typeface="Lato"/>
            </a:endParaRPr>
          </a:p>
          <a:p>
            <a:pPr indent="0" lvl="0" marL="0" rtl="0" algn="l">
              <a:lnSpc>
                <a:spcPct val="100000"/>
              </a:lnSpc>
              <a:spcBef>
                <a:spcPts val="0"/>
              </a:spcBef>
              <a:spcAft>
                <a:spcPts val="0"/>
              </a:spcAft>
              <a:buNone/>
            </a:pPr>
            <a:r>
              <a:rPr b="1" lang="en" sz="1600">
                <a:latin typeface="Lato"/>
                <a:ea typeface="Lato"/>
                <a:cs typeface="Lato"/>
                <a:sym typeface="Lato"/>
              </a:rPr>
              <a:t>miniVAN:</a:t>
            </a:r>
            <a:r>
              <a:rPr lang="en" sz="1600">
                <a:latin typeface="Lato"/>
                <a:ea typeface="Lato"/>
                <a:cs typeface="Lato"/>
                <a:sym typeface="Lato"/>
              </a:rPr>
              <a:t> Data is synced in real time. You just need to review and commit</a:t>
            </a:r>
            <a:endParaRPr sz="1600">
              <a:latin typeface="Lato"/>
              <a:ea typeface="Lato"/>
              <a:cs typeface="Lato"/>
              <a:sym typeface="Lato"/>
            </a:endParaRPr>
          </a:p>
          <a:p>
            <a:pPr indent="0" lvl="0" marL="0" rtl="0" algn="l">
              <a:lnSpc>
                <a:spcPct val="100000"/>
              </a:lnSpc>
              <a:spcBef>
                <a:spcPts val="0"/>
              </a:spcBef>
              <a:spcAft>
                <a:spcPts val="0"/>
              </a:spcAft>
              <a:buNone/>
            </a:pPr>
            <a:r>
              <a:t/>
            </a:r>
            <a:endParaRPr sz="1600">
              <a:latin typeface="Lato"/>
              <a:ea typeface="Lato"/>
              <a:cs typeface="Lato"/>
              <a:sym typeface="Lato"/>
            </a:endParaRPr>
          </a:p>
          <a:p>
            <a:pPr indent="0" lvl="0" marL="0" rtl="0" algn="l">
              <a:lnSpc>
                <a:spcPct val="100000"/>
              </a:lnSpc>
              <a:spcBef>
                <a:spcPts val="0"/>
              </a:spcBef>
              <a:spcAft>
                <a:spcPts val="0"/>
              </a:spcAft>
              <a:buNone/>
            </a:pPr>
            <a:r>
              <a:rPr b="1" lang="en" sz="1600">
                <a:latin typeface="Lato"/>
                <a:ea typeface="Lato"/>
                <a:cs typeface="Lato"/>
                <a:sym typeface="Lato"/>
              </a:rPr>
              <a:t>Virtual Phone Banks:</a:t>
            </a:r>
            <a:r>
              <a:rPr lang="en" sz="1600">
                <a:latin typeface="Lato"/>
                <a:ea typeface="Lato"/>
                <a:cs typeface="Lato"/>
                <a:sym typeface="Lato"/>
              </a:rPr>
              <a:t> Data is synced automatically and instantaneously</a:t>
            </a:r>
            <a:endParaRPr sz="1600">
              <a:latin typeface="Lato"/>
              <a:ea typeface="Lato"/>
              <a:cs typeface="Lato"/>
              <a:sym typeface="Lato"/>
            </a:endParaRPr>
          </a:p>
          <a:p>
            <a:pPr indent="0" lvl="0" marL="0" rtl="0" algn="l">
              <a:lnSpc>
                <a:spcPct val="100000"/>
              </a:lnSpc>
              <a:spcBef>
                <a:spcPts val="0"/>
              </a:spcBef>
              <a:spcAft>
                <a:spcPts val="0"/>
              </a:spcAft>
              <a:buNone/>
            </a:pPr>
            <a:r>
              <a:t/>
            </a:r>
            <a:endParaRPr sz="1600">
              <a:latin typeface="Lato"/>
              <a:ea typeface="Lato"/>
              <a:cs typeface="Lato"/>
              <a:sym typeface="Lato"/>
            </a:endParaRPr>
          </a:p>
          <a:p>
            <a:pPr indent="0" lvl="0" marL="0" rtl="0" algn="l">
              <a:lnSpc>
                <a:spcPct val="100000"/>
              </a:lnSpc>
              <a:spcBef>
                <a:spcPts val="0"/>
              </a:spcBef>
              <a:spcAft>
                <a:spcPts val="0"/>
              </a:spcAft>
              <a:buNone/>
            </a:pPr>
            <a:r>
              <a:rPr b="1" lang="en" sz="1600">
                <a:latin typeface="Lato"/>
                <a:ea typeface="Lato"/>
                <a:cs typeface="Lato"/>
                <a:sym typeface="Lato"/>
              </a:rPr>
              <a:t>Paper lists:</a:t>
            </a:r>
            <a:r>
              <a:rPr lang="en" sz="1600">
                <a:latin typeface="Lato"/>
                <a:ea typeface="Lato"/>
                <a:cs typeface="Lato"/>
                <a:sym typeface="Lato"/>
              </a:rPr>
              <a:t> Must be entered manually and promptly</a:t>
            </a:r>
            <a:endParaRPr sz="1600">
              <a:latin typeface="Lato"/>
              <a:ea typeface="Lato"/>
              <a:cs typeface="Lato"/>
              <a:sym typeface="Lato"/>
            </a:endParaRPr>
          </a:p>
          <a:p>
            <a:pPr indent="0" lvl="0" marL="0" rtl="0" algn="l">
              <a:lnSpc>
                <a:spcPct val="100000"/>
              </a:lnSpc>
              <a:spcBef>
                <a:spcPts val="0"/>
              </a:spcBef>
              <a:spcAft>
                <a:spcPts val="0"/>
              </a:spcAft>
              <a:buNone/>
            </a:pPr>
            <a:r>
              <a:t/>
            </a:r>
            <a:endParaRPr sz="1600">
              <a:latin typeface="Lato"/>
              <a:ea typeface="Lato"/>
              <a:cs typeface="Lato"/>
              <a:sym typeface="Lato"/>
            </a:endParaRPr>
          </a:p>
          <a:p>
            <a:pPr indent="0" lvl="0" marL="0" rtl="0" algn="l">
              <a:lnSpc>
                <a:spcPct val="100000"/>
              </a:lnSpc>
              <a:spcBef>
                <a:spcPts val="0"/>
              </a:spcBef>
              <a:spcAft>
                <a:spcPts val="0"/>
              </a:spcAft>
              <a:buNone/>
            </a:pPr>
            <a:r>
              <a:t/>
            </a:r>
            <a:endParaRPr sz="1600">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1" name="Shape 161"/>
        <p:cNvGrpSpPr/>
        <p:nvPr/>
      </p:nvGrpSpPr>
      <p:grpSpPr>
        <a:xfrm>
          <a:off x="0" y="0"/>
          <a:ext cx="0" cy="0"/>
          <a:chOff x="0" y="0"/>
          <a:chExt cx="0" cy="0"/>
        </a:xfrm>
      </p:grpSpPr>
      <p:sp>
        <p:nvSpPr>
          <p:cNvPr id="162" name="Google Shape;162;p27"/>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5</a:t>
            </a:r>
            <a:r>
              <a:rPr lang="en" sz="2400">
                <a:solidFill>
                  <a:srgbClr val="26ACE2"/>
                </a:solidFill>
                <a:latin typeface="Poppins ExtraBold"/>
                <a:ea typeface="Poppins ExtraBold"/>
                <a:cs typeface="Poppins ExtraBold"/>
                <a:sym typeface="Poppins ExtraBold"/>
              </a:rPr>
              <a:t>)   Analyze Your Results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63" name="Google Shape;163;p27"/>
          <p:cNvSpPr txBox="1"/>
          <p:nvPr/>
        </p:nvSpPr>
        <p:spPr>
          <a:xfrm>
            <a:off x="358900" y="892775"/>
            <a:ext cx="8224800" cy="24591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t/>
            </a:r>
            <a:endParaRPr b="1" sz="1800">
              <a:latin typeface="Lato"/>
              <a:ea typeface="Lato"/>
              <a:cs typeface="Lato"/>
              <a:sym typeface="Lato"/>
            </a:endParaRPr>
          </a:p>
          <a:p>
            <a:pPr indent="0" lvl="0" marL="0" rtl="0" algn="l">
              <a:lnSpc>
                <a:spcPct val="100000"/>
              </a:lnSpc>
              <a:spcBef>
                <a:spcPts val="0"/>
              </a:spcBef>
              <a:spcAft>
                <a:spcPts val="0"/>
              </a:spcAft>
              <a:buNone/>
            </a:pPr>
            <a:r>
              <a:rPr b="1" lang="en" sz="1800">
                <a:latin typeface="Lato"/>
                <a:ea typeface="Lato"/>
                <a:cs typeface="Lato"/>
                <a:sym typeface="Lato"/>
              </a:rPr>
              <a:t>Are your assumptions holding true?</a:t>
            </a:r>
            <a:endParaRPr b="1" sz="1800">
              <a:latin typeface="Lato"/>
              <a:ea typeface="Lato"/>
              <a:cs typeface="Lato"/>
              <a:sym typeface="Lato"/>
            </a:endParaRPr>
          </a:p>
          <a:p>
            <a:pPr indent="0" lvl="0" marL="0" rtl="0" algn="l">
              <a:lnSpc>
                <a:spcPct val="100000"/>
              </a:lnSpc>
              <a:spcBef>
                <a:spcPts val="0"/>
              </a:spcBef>
              <a:spcAft>
                <a:spcPts val="0"/>
              </a:spcAft>
              <a:buNone/>
            </a:pPr>
            <a:r>
              <a:t/>
            </a:r>
            <a:endParaRPr b="1" sz="1800">
              <a:latin typeface="Lato"/>
              <a:ea typeface="Lato"/>
              <a:cs typeface="Lato"/>
              <a:sym typeface="Lato"/>
            </a:endParaRPr>
          </a:p>
          <a:p>
            <a:pPr indent="0" lvl="0" marL="0" rtl="0" algn="l">
              <a:lnSpc>
                <a:spcPct val="100000"/>
              </a:lnSpc>
              <a:spcBef>
                <a:spcPts val="0"/>
              </a:spcBef>
              <a:spcAft>
                <a:spcPts val="0"/>
              </a:spcAft>
              <a:buNone/>
            </a:pPr>
            <a:r>
              <a:rPr b="1" lang="en" sz="1800">
                <a:latin typeface="Lato"/>
                <a:ea typeface="Lato"/>
                <a:cs typeface="Lato"/>
                <a:sym typeface="Lato"/>
              </a:rPr>
              <a:t>Are you hitting your outreach goals? </a:t>
            </a:r>
            <a:endParaRPr b="1" sz="1800">
              <a:latin typeface="Lato"/>
              <a:ea typeface="Lato"/>
              <a:cs typeface="Lato"/>
              <a:sym typeface="Lato"/>
            </a:endParaRPr>
          </a:p>
          <a:p>
            <a:pPr indent="0" lvl="0" marL="0" rtl="0" algn="l">
              <a:lnSpc>
                <a:spcPct val="100000"/>
              </a:lnSpc>
              <a:spcBef>
                <a:spcPts val="0"/>
              </a:spcBef>
              <a:spcAft>
                <a:spcPts val="0"/>
              </a:spcAft>
              <a:buNone/>
            </a:pPr>
            <a:r>
              <a:t/>
            </a:r>
            <a:endParaRPr b="1" sz="1800">
              <a:latin typeface="Lato"/>
              <a:ea typeface="Lato"/>
              <a:cs typeface="Lato"/>
              <a:sym typeface="Lato"/>
            </a:endParaRPr>
          </a:p>
          <a:p>
            <a:pPr indent="0" lvl="0" marL="0" rtl="0" algn="l">
              <a:lnSpc>
                <a:spcPct val="100000"/>
              </a:lnSpc>
              <a:spcBef>
                <a:spcPts val="0"/>
              </a:spcBef>
              <a:spcAft>
                <a:spcPts val="0"/>
              </a:spcAft>
              <a:buNone/>
            </a:pPr>
            <a:r>
              <a:rPr b="1" lang="en" sz="1800">
                <a:latin typeface="Lato"/>
                <a:ea typeface="Lato"/>
                <a:cs typeface="Lato"/>
                <a:sym typeface="Lato"/>
              </a:rPr>
              <a:t>Are there ways to adjust the program to be more effective?  </a:t>
            </a:r>
            <a:endParaRPr sz="1600">
              <a:latin typeface="Lato"/>
              <a:ea typeface="Lato"/>
              <a:cs typeface="Lato"/>
              <a:sym typeface="Lato"/>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7" name="Shape 167"/>
        <p:cNvGrpSpPr/>
        <p:nvPr/>
      </p:nvGrpSpPr>
      <p:grpSpPr>
        <a:xfrm>
          <a:off x="0" y="0"/>
          <a:ext cx="0" cy="0"/>
          <a:chOff x="0" y="0"/>
          <a:chExt cx="0" cy="0"/>
        </a:xfrm>
      </p:grpSpPr>
      <p:sp>
        <p:nvSpPr>
          <p:cNvPr id="168" name="Google Shape;168;p28"/>
          <p:cNvSpPr txBox="1"/>
          <p:nvPr/>
        </p:nvSpPr>
        <p:spPr>
          <a:xfrm>
            <a:off x="1939200" y="2351250"/>
            <a:ext cx="52656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800">
                <a:solidFill>
                  <a:srgbClr val="FFFFFF"/>
                </a:solidFill>
                <a:latin typeface="Poppins ExtraBold"/>
                <a:ea typeface="Poppins ExtraBold"/>
                <a:cs typeface="Poppins ExtraBold"/>
                <a:sym typeface="Poppins ExtraBold"/>
              </a:rPr>
              <a:t>Questions on VAN strategy?</a:t>
            </a:r>
            <a:endParaRPr sz="48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7" name="Shape 57"/>
        <p:cNvGrpSpPr/>
        <p:nvPr/>
      </p:nvGrpSpPr>
      <p:grpSpPr>
        <a:xfrm>
          <a:off x="0" y="0"/>
          <a:ext cx="0" cy="0"/>
          <a:chOff x="0" y="0"/>
          <a:chExt cx="0" cy="0"/>
        </a:xfrm>
      </p:grpSpPr>
      <p:sp>
        <p:nvSpPr>
          <p:cNvPr id="58" name="Google Shape;58;p14"/>
          <p:cNvSpPr txBox="1"/>
          <p:nvPr/>
        </p:nvSpPr>
        <p:spPr>
          <a:xfrm>
            <a:off x="358900" y="4965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Purpose</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59" name="Google Shape;59;p14"/>
          <p:cNvSpPr txBox="1"/>
          <p:nvPr/>
        </p:nvSpPr>
        <p:spPr>
          <a:xfrm>
            <a:off x="358900" y="1220150"/>
            <a:ext cx="8636400" cy="2459100"/>
          </a:xfrm>
          <a:prstGeom prst="rect">
            <a:avLst/>
          </a:prstGeom>
          <a:noFill/>
          <a:ln>
            <a:noFill/>
          </a:ln>
        </p:spPr>
        <p:txBody>
          <a:bodyPr anchorCtr="0" anchor="t" bIns="91425" lIns="91425" spcFirstLastPara="1" rIns="91425" wrap="square" tIns="91425">
            <a:noAutofit/>
          </a:bodyPr>
          <a:lstStyle/>
          <a:p>
            <a:pPr indent="-317500" lvl="0" marL="457200" marR="0" rtl="0" algn="l">
              <a:lnSpc>
                <a:spcPct val="150000"/>
              </a:lnSpc>
              <a:spcBef>
                <a:spcPts val="0"/>
              </a:spcBef>
              <a:spcAft>
                <a:spcPts val="0"/>
              </a:spcAft>
              <a:buSzPts val="1400"/>
              <a:buFont typeface="Lato"/>
              <a:buChar char="●"/>
            </a:pPr>
            <a:r>
              <a:rPr lang="en">
                <a:latin typeface="Lato"/>
                <a:ea typeface="Lato"/>
                <a:cs typeface="Lato"/>
                <a:sym typeface="Lato"/>
              </a:rPr>
              <a:t>Introduce you to Michigan Data Team</a:t>
            </a:r>
            <a:endParaRPr>
              <a:latin typeface="Lato"/>
              <a:ea typeface="Lato"/>
              <a:cs typeface="Lato"/>
              <a:sym typeface="Lato"/>
            </a:endParaRPr>
          </a:p>
          <a:p>
            <a:pPr indent="0" lvl="0" marL="457200" marR="0" rtl="0" algn="l">
              <a:lnSpc>
                <a:spcPct val="150000"/>
              </a:lnSpc>
              <a:spcBef>
                <a:spcPts val="0"/>
              </a:spcBef>
              <a:spcAft>
                <a:spcPts val="0"/>
              </a:spcAft>
              <a:buNone/>
            </a:pPr>
            <a:r>
              <a:t/>
            </a:r>
            <a:endParaRPr>
              <a:latin typeface="Lato"/>
              <a:ea typeface="Lato"/>
              <a:cs typeface="Lato"/>
              <a:sym typeface="Lato"/>
            </a:endParaRPr>
          </a:p>
          <a:p>
            <a:pPr indent="-317500" lvl="0" marL="457200" rtl="0" algn="l">
              <a:lnSpc>
                <a:spcPct val="150000"/>
              </a:lnSpc>
              <a:spcBef>
                <a:spcPts val="0"/>
              </a:spcBef>
              <a:spcAft>
                <a:spcPts val="0"/>
              </a:spcAft>
              <a:buClr>
                <a:schemeClr val="dk1"/>
              </a:buClr>
              <a:buSzPts val="1400"/>
              <a:buFont typeface="Lato"/>
              <a:buChar char="●"/>
            </a:pPr>
            <a:r>
              <a:rPr lang="en">
                <a:solidFill>
                  <a:schemeClr val="dk1"/>
                </a:solidFill>
                <a:latin typeface="Lato"/>
                <a:ea typeface="Lato"/>
                <a:cs typeface="Lato"/>
                <a:sym typeface="Lato"/>
              </a:rPr>
              <a:t>Available Resources and Support</a:t>
            </a:r>
            <a:endParaRPr>
              <a:solidFill>
                <a:schemeClr val="dk1"/>
              </a:solidFill>
              <a:latin typeface="Lato"/>
              <a:ea typeface="Lato"/>
              <a:cs typeface="Lato"/>
              <a:sym typeface="Lato"/>
            </a:endParaRPr>
          </a:p>
          <a:p>
            <a:pPr indent="0" lvl="0" marL="457200" rtl="0" algn="l">
              <a:lnSpc>
                <a:spcPct val="150000"/>
              </a:lnSpc>
              <a:spcBef>
                <a:spcPts val="0"/>
              </a:spcBef>
              <a:spcAft>
                <a:spcPts val="0"/>
              </a:spcAft>
              <a:buNone/>
            </a:pPr>
            <a:r>
              <a:t/>
            </a:r>
            <a:endParaRPr>
              <a:solidFill>
                <a:schemeClr val="dk1"/>
              </a:solidFill>
              <a:latin typeface="Lato"/>
              <a:ea typeface="Lato"/>
              <a:cs typeface="Lato"/>
              <a:sym typeface="Lato"/>
            </a:endParaRPr>
          </a:p>
          <a:p>
            <a:pPr indent="-317500" lvl="0" marL="457200" marR="0" rtl="0" algn="l">
              <a:lnSpc>
                <a:spcPct val="150000"/>
              </a:lnSpc>
              <a:spcBef>
                <a:spcPts val="0"/>
              </a:spcBef>
              <a:spcAft>
                <a:spcPts val="0"/>
              </a:spcAft>
              <a:buSzPts val="1400"/>
              <a:buFont typeface="Lato"/>
              <a:buChar char="●"/>
            </a:pPr>
            <a:r>
              <a:rPr lang="en">
                <a:latin typeface="Lato"/>
                <a:ea typeface="Lato"/>
                <a:cs typeface="Lato"/>
                <a:sym typeface="Lato"/>
              </a:rPr>
              <a:t>Discuss VAN and Michigan Data Ecosystem</a:t>
            </a:r>
            <a:endParaRPr>
              <a:latin typeface="Lato"/>
              <a:ea typeface="Lato"/>
              <a:cs typeface="Lato"/>
              <a:sym typeface="Lato"/>
            </a:endParaRPr>
          </a:p>
          <a:p>
            <a:pPr indent="0" lvl="0" marL="457200" marR="0" rtl="0" algn="l">
              <a:lnSpc>
                <a:spcPct val="150000"/>
              </a:lnSpc>
              <a:spcBef>
                <a:spcPts val="0"/>
              </a:spcBef>
              <a:spcAft>
                <a:spcPts val="0"/>
              </a:spcAft>
              <a:buNone/>
            </a:pPr>
            <a:r>
              <a:t/>
            </a:r>
            <a:endParaRPr>
              <a:latin typeface="Lato"/>
              <a:ea typeface="Lato"/>
              <a:cs typeface="Lato"/>
              <a:sym typeface="Lato"/>
            </a:endParaRPr>
          </a:p>
          <a:p>
            <a:pPr indent="-317500" lvl="0" marL="457200" marR="0" rtl="0" algn="l">
              <a:lnSpc>
                <a:spcPct val="150000"/>
              </a:lnSpc>
              <a:spcBef>
                <a:spcPts val="0"/>
              </a:spcBef>
              <a:spcAft>
                <a:spcPts val="0"/>
              </a:spcAft>
              <a:buSzPts val="1400"/>
              <a:buFont typeface="Lato"/>
              <a:buChar char="●"/>
            </a:pPr>
            <a:r>
              <a:rPr lang="en">
                <a:latin typeface="Lato"/>
                <a:ea typeface="Lato"/>
                <a:cs typeface="Lato"/>
                <a:sym typeface="Lato"/>
              </a:rPr>
              <a:t>Develop framework for approaching field data and strategy</a:t>
            </a:r>
            <a:endParaRPr>
              <a:latin typeface="Lato"/>
              <a:ea typeface="Lato"/>
              <a:cs typeface="Lato"/>
              <a:sym typeface="Lato"/>
            </a:endParaRPr>
          </a:p>
          <a:p>
            <a:pPr indent="0" lvl="0" marL="0" marR="0" rtl="0" algn="l">
              <a:lnSpc>
                <a:spcPct val="150000"/>
              </a:lnSpc>
              <a:spcBef>
                <a:spcPts val="0"/>
              </a:spcBef>
              <a:spcAft>
                <a:spcPts val="0"/>
              </a:spcAft>
              <a:buNone/>
            </a:pPr>
            <a:r>
              <a:t/>
            </a:r>
            <a:endParaRPr sz="1200">
              <a:latin typeface="Lato"/>
              <a:ea typeface="Lato"/>
              <a:cs typeface="Lato"/>
              <a:sym typeface="Lato"/>
            </a:endParaRPr>
          </a:p>
          <a:p>
            <a:pPr indent="0" lvl="0" marL="0" marR="0" rtl="0" algn="l">
              <a:lnSpc>
                <a:spcPct val="150000"/>
              </a:lnSpc>
              <a:spcBef>
                <a:spcPts val="0"/>
              </a:spcBef>
              <a:spcAft>
                <a:spcPts val="0"/>
              </a:spcAft>
              <a:buNone/>
            </a:pPr>
            <a:r>
              <a:t/>
            </a:r>
            <a:endParaRPr sz="1200">
              <a:latin typeface="Lato"/>
              <a:ea typeface="Lato"/>
              <a:cs typeface="Lato"/>
              <a:sym typeface="Lato"/>
            </a:endParaRPr>
          </a:p>
          <a:p>
            <a:pPr indent="0" lvl="0" marL="0" marR="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45720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a:p>
            <a:pPr indent="0" lvl="0" marL="0" rtl="0" algn="l">
              <a:lnSpc>
                <a:spcPct val="150000"/>
              </a:lnSpc>
              <a:spcBef>
                <a:spcPts val="0"/>
              </a:spcBef>
              <a:spcAft>
                <a:spcPts val="0"/>
              </a:spcAft>
              <a:buNone/>
            </a:pPr>
            <a:r>
              <a:t/>
            </a:r>
            <a:endParaRPr sz="1200">
              <a:latin typeface="Lato"/>
              <a:ea typeface="Lato"/>
              <a:cs typeface="Lato"/>
              <a:sym typeface="Lato"/>
            </a:endParaRPr>
          </a:p>
          <a:p>
            <a:pPr indent="0" lvl="0" marL="0" rtl="0" algn="l">
              <a:lnSpc>
                <a:spcPct val="150000"/>
              </a:lnSpc>
              <a:spcBef>
                <a:spcPts val="0"/>
              </a:spcBef>
              <a:spcAft>
                <a:spcPts val="0"/>
              </a:spcAft>
              <a:buNone/>
            </a:pPr>
            <a:r>
              <a:t/>
            </a:r>
            <a:endParaRPr b="1" sz="1200">
              <a:latin typeface="Lato"/>
              <a:ea typeface="Lato"/>
              <a:cs typeface="Lato"/>
              <a:sym typeface="Lato"/>
            </a:endParaRPr>
          </a:p>
          <a:p>
            <a:pPr indent="0" lvl="0" marL="0" rtl="0" algn="l">
              <a:lnSpc>
                <a:spcPct val="150000"/>
              </a:lnSpc>
              <a:spcBef>
                <a:spcPts val="0"/>
              </a:spcBef>
              <a:spcAft>
                <a:spcPts val="0"/>
              </a:spcAft>
              <a:buNone/>
            </a:pPr>
            <a:r>
              <a:t/>
            </a:r>
            <a:endParaRPr b="1">
              <a:latin typeface="Lato"/>
              <a:ea typeface="Lato"/>
              <a:cs typeface="Lato"/>
              <a:sym typeface="Lato"/>
            </a:endParaRPr>
          </a:p>
          <a:p>
            <a:pPr indent="0" lvl="0" marL="0" rtl="0" algn="l">
              <a:lnSpc>
                <a:spcPct val="115000"/>
              </a:lnSpc>
              <a:spcBef>
                <a:spcPts val="0"/>
              </a:spcBef>
              <a:spcAft>
                <a:spcPts val="0"/>
              </a:spcAft>
              <a:buNone/>
            </a:pPr>
            <a:r>
              <a:t/>
            </a:r>
            <a:endParaRPr>
              <a:latin typeface="Lato"/>
              <a:ea typeface="Lato"/>
              <a:cs typeface="Lato"/>
              <a:sym typeface="Lato"/>
            </a:endParaRPr>
          </a:p>
          <a:p>
            <a:pPr indent="0" lvl="0" marL="457200" rtl="0" algn="l">
              <a:lnSpc>
                <a:spcPct val="150000"/>
              </a:lnSpc>
              <a:spcBef>
                <a:spcPts val="0"/>
              </a:spcBef>
              <a:spcAft>
                <a:spcPts val="0"/>
              </a:spcAft>
              <a:buNone/>
            </a:pPr>
            <a:r>
              <a:t/>
            </a:r>
            <a:endParaRPr>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3" name="Shape 63"/>
        <p:cNvGrpSpPr/>
        <p:nvPr/>
      </p:nvGrpSpPr>
      <p:grpSpPr>
        <a:xfrm>
          <a:off x="0" y="0"/>
          <a:ext cx="0" cy="0"/>
          <a:chOff x="0" y="0"/>
          <a:chExt cx="0" cy="0"/>
        </a:xfrm>
      </p:grpSpPr>
      <p:sp>
        <p:nvSpPr>
          <p:cNvPr id="64" name="Google Shape;64;p15"/>
          <p:cNvSpPr txBox="1"/>
          <p:nvPr/>
        </p:nvSpPr>
        <p:spPr>
          <a:xfrm>
            <a:off x="491400" y="674850"/>
            <a:ext cx="5265600" cy="441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3600">
                <a:solidFill>
                  <a:srgbClr val="FFFFFF"/>
                </a:solidFill>
                <a:latin typeface="Poppins ExtraBold"/>
                <a:ea typeface="Poppins ExtraBold"/>
                <a:cs typeface="Poppins ExtraBold"/>
                <a:sym typeface="Poppins ExtraBold"/>
              </a:rPr>
              <a:t>The MDP Data Team</a:t>
            </a:r>
            <a:endParaRPr sz="3600">
              <a:solidFill>
                <a:srgbClr val="FFFFFF"/>
              </a:solidFill>
              <a:latin typeface="Poppins ExtraBold"/>
              <a:ea typeface="Poppins ExtraBold"/>
              <a:cs typeface="Poppins ExtraBold"/>
              <a:sym typeface="Poppins ExtraBold"/>
            </a:endParaRPr>
          </a:p>
        </p:txBody>
      </p:sp>
      <p:sp>
        <p:nvSpPr>
          <p:cNvPr id="65" name="Google Shape;65;p15"/>
          <p:cNvSpPr txBox="1"/>
          <p:nvPr/>
        </p:nvSpPr>
        <p:spPr>
          <a:xfrm>
            <a:off x="491400" y="1495250"/>
            <a:ext cx="7869600" cy="177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latin typeface="Poppins ExtraBold"/>
                <a:ea typeface="Poppins ExtraBold"/>
                <a:cs typeface="Poppins ExtraBold"/>
                <a:sym typeface="Poppins ExtraBold"/>
              </a:rPr>
              <a:t>Sarah Rigney - VAN Administrator </a:t>
            </a:r>
            <a:endParaRPr sz="1800">
              <a:solidFill>
                <a:srgbClr val="FFFFFF"/>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1800">
              <a:solidFill>
                <a:srgbClr val="FFFFFF"/>
              </a:solidFill>
              <a:latin typeface="Poppins ExtraBold"/>
              <a:ea typeface="Poppins ExtraBold"/>
              <a:cs typeface="Poppins ExtraBold"/>
              <a:sym typeface="Poppins ExtraBold"/>
            </a:endParaRPr>
          </a:p>
          <a:p>
            <a:pPr indent="0" lvl="0" marL="0" rtl="0" algn="l">
              <a:spcBef>
                <a:spcPts val="0"/>
              </a:spcBef>
              <a:spcAft>
                <a:spcPts val="0"/>
              </a:spcAft>
              <a:buNone/>
            </a:pPr>
            <a:r>
              <a:rPr lang="en" sz="1800">
                <a:solidFill>
                  <a:srgbClr val="FFFFFF"/>
                </a:solidFill>
                <a:latin typeface="Poppins ExtraBold"/>
                <a:ea typeface="Poppins ExtraBold"/>
                <a:cs typeface="Poppins ExtraBold"/>
                <a:sym typeface="Poppins ExtraBold"/>
              </a:rPr>
              <a:t>Cinnamon Williams - Deputy Data &amp; Technology Director</a:t>
            </a:r>
            <a:endParaRPr sz="1800">
              <a:solidFill>
                <a:srgbClr val="FFFFFF"/>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1800">
              <a:solidFill>
                <a:srgbClr val="FFFFFF"/>
              </a:solidFill>
              <a:latin typeface="Poppins ExtraBold"/>
              <a:ea typeface="Poppins ExtraBold"/>
              <a:cs typeface="Poppins ExtraBold"/>
              <a:sym typeface="Poppins ExtraBold"/>
            </a:endParaRPr>
          </a:p>
          <a:p>
            <a:pPr indent="0" lvl="0" marL="0" rtl="0" algn="l">
              <a:spcBef>
                <a:spcPts val="0"/>
              </a:spcBef>
              <a:spcAft>
                <a:spcPts val="0"/>
              </a:spcAft>
              <a:buNone/>
            </a:pPr>
            <a:r>
              <a:rPr lang="en" sz="1800">
                <a:solidFill>
                  <a:srgbClr val="FFFFFF"/>
                </a:solidFill>
                <a:latin typeface="Poppins ExtraBold"/>
                <a:ea typeface="Poppins ExtraBold"/>
                <a:cs typeface="Poppins ExtraBold"/>
                <a:sym typeface="Poppins ExtraBold"/>
              </a:rPr>
              <a:t>Martin Bergstrom - Data, Analytics, and Technology Director</a:t>
            </a:r>
            <a:endParaRPr sz="1800">
              <a:solidFill>
                <a:srgbClr val="FFFFFF"/>
              </a:solidFill>
              <a:latin typeface="Poppins ExtraBold"/>
              <a:ea typeface="Poppins ExtraBold"/>
              <a:cs typeface="Poppins ExtraBold"/>
              <a:sym typeface="Poppins ExtraBold"/>
            </a:endParaRPr>
          </a:p>
        </p:txBody>
      </p:sp>
      <p:sp>
        <p:nvSpPr>
          <p:cNvPr id="66" name="Google Shape;66;p15"/>
          <p:cNvSpPr txBox="1"/>
          <p:nvPr/>
        </p:nvSpPr>
        <p:spPr>
          <a:xfrm>
            <a:off x="637200" y="3559075"/>
            <a:ext cx="7869600" cy="441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i="1" lang="en" sz="3200">
                <a:solidFill>
                  <a:srgbClr val="FFFFFF"/>
                </a:solidFill>
                <a:latin typeface="Poppins ExtraBold"/>
                <a:ea typeface="Poppins ExtraBold"/>
                <a:cs typeface="Poppins ExtraBold"/>
                <a:sym typeface="Poppins ExtraBold"/>
              </a:rPr>
              <a:t>van@michigandems.com</a:t>
            </a:r>
            <a:endParaRPr i="1" sz="3200">
              <a:solidFill>
                <a:srgbClr val="FFFFFF"/>
              </a:solidFill>
              <a:latin typeface="Poppins ExtraBold"/>
              <a:ea typeface="Poppins ExtraBold"/>
              <a:cs typeface="Poppins ExtraBold"/>
              <a:sym typeface="Poppins ExtraBo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0" name="Shape 70"/>
        <p:cNvGrpSpPr/>
        <p:nvPr/>
      </p:nvGrpSpPr>
      <p:grpSpPr>
        <a:xfrm>
          <a:off x="0" y="0"/>
          <a:ext cx="0" cy="0"/>
          <a:chOff x="0" y="0"/>
          <a:chExt cx="0" cy="0"/>
        </a:xfrm>
      </p:grpSpPr>
      <p:sp>
        <p:nvSpPr>
          <p:cNvPr id="71" name="Google Shape;71;p16"/>
          <p:cNvSpPr txBox="1"/>
          <p:nvPr/>
        </p:nvSpPr>
        <p:spPr>
          <a:xfrm>
            <a:off x="358900" y="400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Support Channels</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72" name="Google Shape;72;p16"/>
          <p:cNvSpPr/>
          <p:nvPr/>
        </p:nvSpPr>
        <p:spPr>
          <a:xfrm flipH="1">
            <a:off x="745475" y="1013800"/>
            <a:ext cx="11700" cy="2813400"/>
          </a:xfrm>
          <a:prstGeom prst="rect">
            <a:avLst/>
          </a:prstGeom>
          <a:solidFill>
            <a:srgbClr val="B7B7B7"/>
          </a:solid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6"/>
          <p:cNvSpPr txBox="1"/>
          <p:nvPr/>
        </p:nvSpPr>
        <p:spPr>
          <a:xfrm>
            <a:off x="719125" y="956775"/>
            <a:ext cx="5838900" cy="1142700"/>
          </a:xfrm>
          <a:prstGeom prst="rect">
            <a:avLst/>
          </a:prstGeom>
          <a:noFill/>
          <a:ln>
            <a:noFill/>
          </a:ln>
        </p:spPr>
        <p:txBody>
          <a:bodyPr anchorCtr="0" anchor="t" bIns="91425" lIns="91425" spcFirstLastPara="1" rIns="91425" wrap="square" tIns="91425">
            <a:noAutofit/>
          </a:bodyPr>
          <a:lstStyle/>
          <a:p>
            <a:pPr indent="-323850" lvl="0" marL="457200" marR="0" rtl="0" algn="l">
              <a:lnSpc>
                <a:spcPct val="150000"/>
              </a:lnSpc>
              <a:spcBef>
                <a:spcPts val="0"/>
              </a:spcBef>
              <a:spcAft>
                <a:spcPts val="0"/>
              </a:spcAft>
              <a:buClr>
                <a:schemeClr val="dk1"/>
              </a:buClr>
              <a:buSzPts val="1500"/>
              <a:buFont typeface="Lato"/>
              <a:buChar char="●"/>
            </a:pPr>
            <a:r>
              <a:rPr lang="en" sz="1500">
                <a:solidFill>
                  <a:schemeClr val="dk1"/>
                </a:solidFill>
                <a:latin typeface="Lato"/>
                <a:ea typeface="Lato"/>
                <a:cs typeface="Lato"/>
                <a:sym typeface="Lato"/>
              </a:rPr>
              <a:t>Your Project 83 Organizer</a:t>
            </a:r>
            <a:endParaRPr sz="1500">
              <a:solidFill>
                <a:schemeClr val="dk1"/>
              </a:solidFill>
              <a:latin typeface="Lato"/>
              <a:ea typeface="Lato"/>
              <a:cs typeface="Lato"/>
              <a:sym typeface="Lato"/>
            </a:endParaRPr>
          </a:p>
          <a:p>
            <a:pPr indent="-323850" lvl="0" marL="457200" rtl="0" algn="l">
              <a:lnSpc>
                <a:spcPct val="150000"/>
              </a:lnSpc>
              <a:spcBef>
                <a:spcPts val="0"/>
              </a:spcBef>
              <a:spcAft>
                <a:spcPts val="0"/>
              </a:spcAft>
              <a:buClr>
                <a:schemeClr val="dk1"/>
              </a:buClr>
              <a:buSzPts val="1500"/>
              <a:buFont typeface="Lato"/>
              <a:buChar char="●"/>
            </a:pPr>
            <a:r>
              <a:rPr lang="en" sz="1500">
                <a:solidFill>
                  <a:schemeClr val="dk1"/>
                </a:solidFill>
                <a:latin typeface="Lato"/>
                <a:ea typeface="Lato"/>
                <a:cs typeface="Lato"/>
                <a:sym typeface="Lato"/>
              </a:rPr>
              <a:t>Have a question? </a:t>
            </a:r>
            <a:r>
              <a:rPr lang="en" sz="1500" u="sng">
                <a:solidFill>
                  <a:schemeClr val="accent5"/>
                </a:solidFill>
                <a:latin typeface="Lato"/>
                <a:ea typeface="Lato"/>
                <a:cs typeface="Lato"/>
                <a:sym typeface="Lato"/>
                <a:hlinkClick r:id="rId4">
                  <a:extLst>
                    <a:ext uri="{A12FA001-AC4F-418D-AE19-62706E023703}">
                      <ahyp:hlinkClr val="tx"/>
                    </a:ext>
                  </a:extLst>
                </a:hlinkClick>
              </a:rPr>
              <a:t>van@michigandems.com</a:t>
            </a:r>
            <a:endParaRPr sz="1500">
              <a:solidFill>
                <a:schemeClr val="dk1"/>
              </a:solidFill>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u="sng">
                <a:solidFill>
                  <a:schemeClr val="hlink"/>
                </a:solidFill>
                <a:latin typeface="Lato"/>
                <a:ea typeface="Lato"/>
                <a:cs typeface="Lato"/>
                <a:sym typeface="Lato"/>
                <a:hlinkClick r:id="rId5"/>
              </a:rPr>
              <a:t>Weekly Office Hours</a:t>
            </a:r>
            <a:endParaRPr sz="1500">
              <a:latin typeface="Lato"/>
              <a:ea typeface="Lato"/>
              <a:cs typeface="Lato"/>
              <a:sym typeface="Lato"/>
            </a:endParaRPr>
          </a:p>
          <a:p>
            <a:pPr indent="-323850" lvl="1" marL="914400" marR="0" rtl="0" algn="l">
              <a:lnSpc>
                <a:spcPct val="150000"/>
              </a:lnSpc>
              <a:spcBef>
                <a:spcPts val="0"/>
              </a:spcBef>
              <a:spcAft>
                <a:spcPts val="0"/>
              </a:spcAft>
              <a:buSzPts val="1500"/>
              <a:buFont typeface="Lato"/>
              <a:buChar char="○"/>
            </a:pPr>
            <a:r>
              <a:rPr lang="en" sz="1500">
                <a:latin typeface="Lato"/>
                <a:ea typeface="Lato"/>
                <a:cs typeface="Lato"/>
                <a:sym typeface="Lato"/>
              </a:rPr>
              <a:t>Monday 6-7pm EST</a:t>
            </a:r>
            <a:endParaRPr sz="1500">
              <a:latin typeface="Lato"/>
              <a:ea typeface="Lato"/>
              <a:cs typeface="Lato"/>
              <a:sym typeface="Lato"/>
            </a:endParaRPr>
          </a:p>
          <a:p>
            <a:pPr indent="-323850" lvl="1" marL="914400" marR="0" rtl="0" algn="l">
              <a:lnSpc>
                <a:spcPct val="150000"/>
              </a:lnSpc>
              <a:spcBef>
                <a:spcPts val="0"/>
              </a:spcBef>
              <a:spcAft>
                <a:spcPts val="0"/>
              </a:spcAft>
              <a:buSzPts val="1500"/>
              <a:buFont typeface="Lato"/>
              <a:buChar char="○"/>
            </a:pPr>
            <a:r>
              <a:rPr lang="en" sz="1500">
                <a:latin typeface="Lato"/>
                <a:ea typeface="Lato"/>
                <a:cs typeface="Lato"/>
                <a:sym typeface="Lato"/>
              </a:rPr>
              <a:t>Thursday 1-2pm EST</a:t>
            </a:r>
            <a:endParaRPr sz="1500">
              <a:latin typeface="Lato"/>
              <a:ea typeface="Lato"/>
              <a:cs typeface="Lato"/>
              <a:sym typeface="Lato"/>
            </a:endParaRPr>
          </a:p>
          <a:p>
            <a:pPr indent="-323850" lvl="0" marL="457200" rtl="0" algn="l">
              <a:lnSpc>
                <a:spcPct val="150000"/>
              </a:lnSpc>
              <a:spcBef>
                <a:spcPts val="0"/>
              </a:spcBef>
              <a:spcAft>
                <a:spcPts val="0"/>
              </a:spcAft>
              <a:buClr>
                <a:schemeClr val="dk1"/>
              </a:buClr>
              <a:buSzPts val="1500"/>
              <a:buFont typeface="Lato"/>
              <a:buChar char="●"/>
            </a:pPr>
            <a:r>
              <a:rPr lang="en" sz="1500">
                <a:solidFill>
                  <a:schemeClr val="dk1"/>
                </a:solidFill>
                <a:latin typeface="Lato"/>
                <a:ea typeface="Lato"/>
                <a:cs typeface="Lato"/>
                <a:sym typeface="Lato"/>
              </a:rPr>
              <a:t>Schedule a 1-1 Training: </a:t>
            </a:r>
            <a:r>
              <a:rPr lang="en" sz="1500" u="sng">
                <a:solidFill>
                  <a:schemeClr val="hlink"/>
                </a:solidFill>
                <a:latin typeface="Lato"/>
                <a:ea typeface="Lato"/>
                <a:cs typeface="Lato"/>
                <a:sym typeface="Lato"/>
                <a:hlinkClick r:id="rId6"/>
              </a:rPr>
              <a:t>calendly.com/mivan</a:t>
            </a:r>
            <a:endParaRPr sz="1500">
              <a:solidFill>
                <a:schemeClr val="dk1"/>
              </a:solidFill>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u="sng">
                <a:solidFill>
                  <a:schemeClr val="hlink"/>
                </a:solidFill>
                <a:latin typeface="Lato"/>
                <a:ea typeface="Lato"/>
                <a:cs typeface="Lato"/>
                <a:sym typeface="Lato"/>
                <a:hlinkClick r:id="rId7"/>
              </a:rPr>
              <a:t>MDP Slack</a:t>
            </a:r>
            <a:endParaRPr sz="1500">
              <a:latin typeface="Lato"/>
              <a:ea typeface="Lato"/>
              <a:cs typeface="Lato"/>
              <a:sym typeface="Lato"/>
            </a:endParaRPr>
          </a:p>
          <a:p>
            <a:pPr indent="0" lvl="0" marL="457200" marR="0" rtl="0" algn="l">
              <a:lnSpc>
                <a:spcPct val="150000"/>
              </a:lnSpc>
              <a:spcBef>
                <a:spcPts val="0"/>
              </a:spcBef>
              <a:spcAft>
                <a:spcPts val="0"/>
              </a:spcAft>
              <a:buNone/>
            </a:pPr>
            <a:r>
              <a:t/>
            </a:r>
            <a:endParaRPr sz="1500">
              <a:latin typeface="Lato"/>
              <a:ea typeface="Lato"/>
              <a:cs typeface="Lato"/>
              <a:sym typeface="Lato"/>
            </a:endParaRPr>
          </a:p>
        </p:txBody>
      </p:sp>
      <p:sp>
        <p:nvSpPr>
          <p:cNvPr id="74" name="Google Shape;74;p16"/>
          <p:cNvSpPr txBox="1"/>
          <p:nvPr/>
        </p:nvSpPr>
        <p:spPr>
          <a:xfrm>
            <a:off x="0" y="4603900"/>
            <a:ext cx="9144000" cy="861900"/>
          </a:xfrm>
          <a:prstGeom prst="rect">
            <a:avLst/>
          </a:prstGeom>
          <a:noFill/>
          <a:ln>
            <a:noFill/>
          </a:ln>
        </p:spPr>
        <p:txBody>
          <a:bodyPr anchorCtr="0" anchor="t" bIns="91425" lIns="91425" spcFirstLastPara="1" rIns="91425" wrap="square" tIns="91425">
            <a:spAutoFit/>
          </a:bodyPr>
          <a:lstStyle/>
          <a:p>
            <a:pPr indent="0" lvl="0" marL="0" rtl="0" algn="ctr">
              <a:lnSpc>
                <a:spcPct val="150000"/>
              </a:lnSpc>
              <a:spcBef>
                <a:spcPts val="0"/>
              </a:spcBef>
              <a:spcAft>
                <a:spcPts val="0"/>
              </a:spcAft>
              <a:buClr>
                <a:schemeClr val="dk1"/>
              </a:buClr>
              <a:buSzPts val="1100"/>
              <a:buFont typeface="Arial"/>
              <a:buNone/>
            </a:pPr>
            <a:r>
              <a:rPr b="1" i="1" lang="en" sz="2000">
                <a:solidFill>
                  <a:schemeClr val="dk1"/>
                </a:solidFill>
                <a:latin typeface="Lato"/>
                <a:ea typeface="Lato"/>
                <a:cs typeface="Lato"/>
                <a:sym typeface="Lato"/>
              </a:rPr>
              <a:t>(Links will be shared when we send this slide deck out post training)</a:t>
            </a:r>
            <a:endParaRPr i="1" sz="2000">
              <a:solidFill>
                <a:schemeClr val="dk1"/>
              </a:solidFill>
              <a:latin typeface="Lato"/>
              <a:ea typeface="Lato"/>
              <a:cs typeface="Lato"/>
              <a:sym typeface="Lato"/>
            </a:endParaRPr>
          </a:p>
          <a:p>
            <a:pPr indent="0" lvl="0" marL="0" rtl="0" algn="l">
              <a:spcBef>
                <a:spcPts val="0"/>
              </a:spcBef>
              <a:spcAft>
                <a:spcPts val="0"/>
              </a:spcAft>
              <a:buNone/>
            </a:pPr>
            <a:r>
              <a:t/>
            </a:r>
            <a:endParaRPr i="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8" name="Shape 78"/>
        <p:cNvGrpSpPr/>
        <p:nvPr/>
      </p:nvGrpSpPr>
      <p:grpSpPr>
        <a:xfrm>
          <a:off x="0" y="0"/>
          <a:ext cx="0" cy="0"/>
          <a:chOff x="0" y="0"/>
          <a:chExt cx="0" cy="0"/>
        </a:xfrm>
      </p:grpSpPr>
      <p:sp>
        <p:nvSpPr>
          <p:cNvPr id="79" name="Google Shape;79;p17"/>
          <p:cNvSpPr txBox="1"/>
          <p:nvPr/>
        </p:nvSpPr>
        <p:spPr>
          <a:xfrm>
            <a:off x="358900" y="400800"/>
            <a:ext cx="8217300" cy="92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VAN Resources</a:t>
            </a:r>
            <a:endParaRPr sz="2400">
              <a:solidFill>
                <a:srgbClr val="26ACE2"/>
              </a:solidFill>
              <a:latin typeface="Poppins ExtraBold"/>
              <a:ea typeface="Poppins ExtraBold"/>
              <a:cs typeface="Poppins ExtraBold"/>
              <a:sym typeface="Poppins ExtraBold"/>
            </a:endParaRPr>
          </a:p>
        </p:txBody>
      </p:sp>
      <p:sp>
        <p:nvSpPr>
          <p:cNvPr id="80" name="Google Shape;80;p17"/>
          <p:cNvSpPr/>
          <p:nvPr/>
        </p:nvSpPr>
        <p:spPr>
          <a:xfrm flipH="1">
            <a:off x="745475" y="1013800"/>
            <a:ext cx="11700" cy="2813400"/>
          </a:xfrm>
          <a:prstGeom prst="rect">
            <a:avLst/>
          </a:prstGeom>
          <a:solidFill>
            <a:srgbClr val="B7B7B7"/>
          </a:solidFill>
          <a:ln cap="flat" cmpd="sng" w="9525">
            <a:solidFill>
              <a:srgbClr val="CCCC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7"/>
          <p:cNvSpPr txBox="1"/>
          <p:nvPr/>
        </p:nvSpPr>
        <p:spPr>
          <a:xfrm>
            <a:off x="719125" y="956775"/>
            <a:ext cx="5838900" cy="11427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rPr b="1" lang="en" sz="1500">
                <a:solidFill>
                  <a:schemeClr val="dk1"/>
                </a:solidFill>
                <a:latin typeface="Lato"/>
                <a:ea typeface="Lato"/>
                <a:cs typeface="Lato"/>
                <a:sym typeface="Lato"/>
              </a:rPr>
              <a:t>VAN How-To:</a:t>
            </a:r>
            <a:endParaRPr b="1" sz="1500">
              <a:solidFill>
                <a:schemeClr val="dk1"/>
              </a:solidFill>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solidFill>
                  <a:schemeClr val="dk1"/>
                </a:solidFill>
                <a:latin typeface="Lato"/>
                <a:ea typeface="Lato"/>
                <a:cs typeface="Lato"/>
                <a:sym typeface="Lato"/>
              </a:rPr>
              <a:t>VANual: </a:t>
            </a:r>
            <a:r>
              <a:rPr lang="en" sz="1500" u="sng">
                <a:solidFill>
                  <a:schemeClr val="hlink"/>
                </a:solidFill>
                <a:latin typeface="Lato"/>
                <a:ea typeface="Lato"/>
                <a:cs typeface="Lato"/>
                <a:sym typeface="Lato"/>
                <a:hlinkClick r:id="rId4"/>
              </a:rPr>
              <a:t>midems</a:t>
            </a:r>
            <a:r>
              <a:rPr lang="en" sz="1500" u="sng">
                <a:solidFill>
                  <a:schemeClr val="hlink"/>
                </a:solidFill>
                <a:latin typeface="Lato"/>
                <a:ea typeface="Lato"/>
                <a:cs typeface="Lato"/>
                <a:sym typeface="Lato"/>
                <a:hlinkClick r:id="rId5"/>
              </a:rPr>
              <a:t>.co/vanual</a:t>
            </a:r>
            <a:endParaRPr sz="1500">
              <a:solidFill>
                <a:schemeClr val="dk1"/>
              </a:solidFill>
              <a:latin typeface="Lato"/>
              <a:ea typeface="Lato"/>
              <a:cs typeface="Lato"/>
              <a:sym typeface="Lato"/>
            </a:endParaRPr>
          </a:p>
          <a:p>
            <a:pPr indent="-323850" lvl="0" marL="457200" marR="0" rtl="0" algn="l">
              <a:lnSpc>
                <a:spcPct val="150000"/>
              </a:lnSpc>
              <a:spcBef>
                <a:spcPts val="0"/>
              </a:spcBef>
              <a:spcAft>
                <a:spcPts val="0"/>
              </a:spcAft>
              <a:buClr>
                <a:schemeClr val="dk1"/>
              </a:buClr>
              <a:buSzPts val="1500"/>
              <a:buFont typeface="Lato"/>
              <a:buChar char="●"/>
            </a:pPr>
            <a:r>
              <a:rPr lang="en" sz="1500">
                <a:solidFill>
                  <a:schemeClr val="dk1"/>
                </a:solidFill>
                <a:latin typeface="Lato"/>
                <a:ea typeface="Lato"/>
                <a:cs typeface="Lato"/>
                <a:sym typeface="Lato"/>
              </a:rPr>
              <a:t>miniVANual: </a:t>
            </a:r>
            <a:r>
              <a:rPr lang="en" sz="1500" u="sng">
                <a:solidFill>
                  <a:schemeClr val="hlink"/>
                </a:solidFill>
                <a:latin typeface="Lato"/>
                <a:ea typeface="Lato"/>
                <a:cs typeface="Lato"/>
                <a:sym typeface="Lato"/>
                <a:hlinkClick r:id="rId6"/>
              </a:rPr>
              <a:t>midems.co/mini-vanual</a:t>
            </a:r>
            <a:endParaRPr b="1" sz="400">
              <a:solidFill>
                <a:schemeClr val="dk1"/>
              </a:solidFill>
              <a:latin typeface="Lato"/>
              <a:ea typeface="Lato"/>
              <a:cs typeface="Lato"/>
              <a:sym typeface="Lato"/>
            </a:endParaRPr>
          </a:p>
          <a:p>
            <a:pPr indent="0" lvl="0" marL="0" marR="0" rtl="0" algn="l">
              <a:lnSpc>
                <a:spcPct val="150000"/>
              </a:lnSpc>
              <a:spcBef>
                <a:spcPts val="0"/>
              </a:spcBef>
              <a:spcAft>
                <a:spcPts val="0"/>
              </a:spcAft>
              <a:buNone/>
            </a:pPr>
            <a:r>
              <a:t/>
            </a:r>
            <a:endParaRPr b="1" sz="1500">
              <a:solidFill>
                <a:schemeClr val="dk1"/>
              </a:solidFill>
              <a:latin typeface="Lato"/>
              <a:ea typeface="Lato"/>
              <a:cs typeface="Lato"/>
              <a:sym typeface="Lato"/>
            </a:endParaRPr>
          </a:p>
          <a:p>
            <a:pPr indent="0" lvl="0" marL="0" marR="0" rtl="0" algn="l">
              <a:lnSpc>
                <a:spcPct val="150000"/>
              </a:lnSpc>
              <a:spcBef>
                <a:spcPts val="0"/>
              </a:spcBef>
              <a:spcAft>
                <a:spcPts val="0"/>
              </a:spcAft>
              <a:buNone/>
            </a:pPr>
            <a:r>
              <a:rPr b="1" lang="en" sz="1500">
                <a:solidFill>
                  <a:schemeClr val="dk1"/>
                </a:solidFill>
                <a:latin typeface="Lato"/>
                <a:ea typeface="Lato"/>
                <a:cs typeface="Lato"/>
                <a:sym typeface="Lato"/>
              </a:rPr>
              <a:t>Michigan Specifics:</a:t>
            </a:r>
            <a:endParaRPr b="1" sz="1500">
              <a:solidFill>
                <a:schemeClr val="dk1"/>
              </a:solidFill>
              <a:latin typeface="Lato"/>
              <a:ea typeface="Lato"/>
              <a:cs typeface="Lato"/>
              <a:sym typeface="Lato"/>
            </a:endParaRPr>
          </a:p>
          <a:p>
            <a:pPr indent="-317500" lvl="0" marL="457200" rtl="0" algn="l">
              <a:lnSpc>
                <a:spcPct val="150000"/>
              </a:lnSpc>
              <a:spcBef>
                <a:spcPts val="0"/>
              </a:spcBef>
              <a:spcAft>
                <a:spcPts val="0"/>
              </a:spcAft>
              <a:buClr>
                <a:schemeClr val="dk1"/>
              </a:buClr>
              <a:buSzPts val="1400"/>
              <a:buFont typeface="Lato"/>
              <a:buChar char="●"/>
            </a:pPr>
            <a:r>
              <a:rPr b="1" lang="en" sz="1500">
                <a:solidFill>
                  <a:schemeClr val="dk1"/>
                </a:solidFill>
                <a:latin typeface="Lato"/>
                <a:ea typeface="Lato"/>
                <a:cs typeface="Lato"/>
                <a:sym typeface="Lato"/>
              </a:rPr>
              <a:t>Michigan</a:t>
            </a:r>
            <a:r>
              <a:rPr b="1" lang="en" sz="1500">
                <a:solidFill>
                  <a:schemeClr val="dk1"/>
                </a:solidFill>
                <a:latin typeface="Lato"/>
                <a:ea typeface="Lato"/>
                <a:cs typeface="Lato"/>
                <a:sym typeface="Lato"/>
              </a:rPr>
              <a:t> VAN FAQ: </a:t>
            </a:r>
            <a:r>
              <a:rPr b="1" lang="en" sz="1500" u="sng">
                <a:solidFill>
                  <a:schemeClr val="accent5"/>
                </a:solidFill>
                <a:latin typeface="Lato"/>
                <a:ea typeface="Lato"/>
                <a:cs typeface="Lato"/>
                <a:sym typeface="Lato"/>
                <a:hlinkClick r:id="rId7">
                  <a:extLst>
                    <a:ext uri="{A12FA001-AC4F-418D-AE19-62706E023703}">
                      <ahyp:hlinkClr val="tx"/>
                    </a:ext>
                  </a:extLst>
                </a:hlinkClick>
              </a:rPr>
              <a:t>midems.co/van-faq</a:t>
            </a:r>
            <a:endParaRPr b="1" sz="1500">
              <a:solidFill>
                <a:schemeClr val="dk1"/>
              </a:solidFill>
              <a:latin typeface="Lato"/>
              <a:ea typeface="Lato"/>
              <a:cs typeface="Lato"/>
              <a:sym typeface="Lato"/>
            </a:endParaRPr>
          </a:p>
          <a:p>
            <a:pPr indent="-323850" lvl="0" marL="457200" rtl="0" algn="l">
              <a:lnSpc>
                <a:spcPct val="150000"/>
              </a:lnSpc>
              <a:spcBef>
                <a:spcPts val="0"/>
              </a:spcBef>
              <a:spcAft>
                <a:spcPts val="0"/>
              </a:spcAft>
              <a:buClr>
                <a:schemeClr val="dk1"/>
              </a:buClr>
              <a:buSzPts val="1500"/>
              <a:buFont typeface="Lato"/>
              <a:buChar char="●"/>
            </a:pPr>
            <a:r>
              <a:rPr b="1" lang="en" sz="1500">
                <a:solidFill>
                  <a:schemeClr val="dk1"/>
                </a:solidFill>
                <a:latin typeface="Lato"/>
                <a:ea typeface="Lato"/>
                <a:cs typeface="Lato"/>
                <a:sym typeface="Lato"/>
              </a:rPr>
              <a:t>Monthly VAN webinars: </a:t>
            </a:r>
            <a:r>
              <a:rPr b="1" lang="en" sz="1500" u="sng">
                <a:solidFill>
                  <a:schemeClr val="hlink"/>
                </a:solidFill>
                <a:latin typeface="Lato"/>
                <a:ea typeface="Lato"/>
                <a:cs typeface="Lato"/>
                <a:sym typeface="Lato"/>
                <a:hlinkClick r:id="rId8"/>
              </a:rPr>
              <a:t>michigandems.com/toolkit</a:t>
            </a:r>
            <a:endParaRPr b="1" sz="1500">
              <a:solidFill>
                <a:schemeClr val="dk1"/>
              </a:solidFill>
              <a:latin typeface="Lato"/>
              <a:ea typeface="Lato"/>
              <a:cs typeface="Lato"/>
              <a:sym typeface="Lato"/>
            </a:endParaRPr>
          </a:p>
          <a:p>
            <a:pPr indent="-323850" lvl="0" marL="457200" rtl="0" algn="l">
              <a:lnSpc>
                <a:spcPct val="150000"/>
              </a:lnSpc>
              <a:spcBef>
                <a:spcPts val="0"/>
              </a:spcBef>
              <a:spcAft>
                <a:spcPts val="0"/>
              </a:spcAft>
              <a:buClr>
                <a:schemeClr val="dk1"/>
              </a:buClr>
              <a:buSzPts val="1500"/>
              <a:buFont typeface="Lato"/>
              <a:buChar char="●"/>
            </a:pPr>
            <a:r>
              <a:rPr b="1" lang="en" sz="1500">
                <a:solidFill>
                  <a:schemeClr val="dk1"/>
                </a:solidFill>
                <a:latin typeface="Lato"/>
                <a:ea typeface="Lato"/>
                <a:cs typeface="Lato"/>
                <a:sym typeface="Lato"/>
              </a:rPr>
              <a:t>MI VAN Update Emails</a:t>
            </a:r>
            <a:endParaRPr b="1" sz="1500">
              <a:solidFill>
                <a:schemeClr val="dk1"/>
              </a:solidFill>
              <a:latin typeface="Lato"/>
              <a:ea typeface="Lato"/>
              <a:cs typeface="Lato"/>
              <a:sym typeface="Lato"/>
            </a:endParaRPr>
          </a:p>
          <a:p>
            <a:pPr indent="0" lvl="0" marL="0" marR="0" rtl="0" algn="l">
              <a:lnSpc>
                <a:spcPct val="150000"/>
              </a:lnSpc>
              <a:spcBef>
                <a:spcPts val="0"/>
              </a:spcBef>
              <a:spcAft>
                <a:spcPts val="0"/>
              </a:spcAft>
              <a:buNone/>
            </a:pPr>
            <a:r>
              <a:t/>
            </a:r>
            <a:endParaRPr sz="1500">
              <a:solidFill>
                <a:schemeClr val="dk1"/>
              </a:solidFill>
              <a:latin typeface="Lato"/>
              <a:ea typeface="Lato"/>
              <a:cs typeface="Lato"/>
              <a:sym typeface="Lato"/>
            </a:endParaRPr>
          </a:p>
        </p:txBody>
      </p:sp>
      <p:sp>
        <p:nvSpPr>
          <p:cNvPr id="82" name="Google Shape;82;p17"/>
          <p:cNvSpPr txBox="1"/>
          <p:nvPr/>
        </p:nvSpPr>
        <p:spPr>
          <a:xfrm>
            <a:off x="0" y="4603900"/>
            <a:ext cx="9144000" cy="861900"/>
          </a:xfrm>
          <a:prstGeom prst="rect">
            <a:avLst/>
          </a:prstGeom>
          <a:noFill/>
          <a:ln>
            <a:noFill/>
          </a:ln>
        </p:spPr>
        <p:txBody>
          <a:bodyPr anchorCtr="0" anchor="t" bIns="91425" lIns="91425" spcFirstLastPara="1" rIns="91425" wrap="square" tIns="91425">
            <a:spAutoFit/>
          </a:bodyPr>
          <a:lstStyle/>
          <a:p>
            <a:pPr indent="0" lvl="0" marL="0" rtl="0" algn="ctr">
              <a:lnSpc>
                <a:spcPct val="150000"/>
              </a:lnSpc>
              <a:spcBef>
                <a:spcPts val="0"/>
              </a:spcBef>
              <a:spcAft>
                <a:spcPts val="0"/>
              </a:spcAft>
              <a:buNone/>
            </a:pPr>
            <a:r>
              <a:rPr b="1" i="1" lang="en" sz="2000">
                <a:solidFill>
                  <a:schemeClr val="dk1"/>
                </a:solidFill>
                <a:latin typeface="Lato"/>
                <a:ea typeface="Lato"/>
                <a:cs typeface="Lato"/>
                <a:sym typeface="Lato"/>
              </a:rPr>
              <a:t>(Links will be shared when we send this slide deck out post training)</a:t>
            </a:r>
            <a:endParaRPr i="1" sz="2000">
              <a:solidFill>
                <a:schemeClr val="dk1"/>
              </a:solidFill>
              <a:latin typeface="Lato"/>
              <a:ea typeface="Lato"/>
              <a:cs typeface="Lato"/>
              <a:sym typeface="Lato"/>
            </a:endParaRPr>
          </a:p>
          <a:p>
            <a:pPr indent="0" lvl="0" marL="0" rtl="0" algn="l">
              <a:spcBef>
                <a:spcPts val="0"/>
              </a:spcBef>
              <a:spcAft>
                <a:spcPts val="0"/>
              </a:spcAft>
              <a:buNone/>
            </a:pPr>
            <a:r>
              <a:t/>
            </a:r>
            <a:endParaRPr i="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6" name="Shape 86"/>
        <p:cNvGrpSpPr/>
        <p:nvPr/>
      </p:nvGrpSpPr>
      <p:grpSpPr>
        <a:xfrm>
          <a:off x="0" y="0"/>
          <a:ext cx="0" cy="0"/>
          <a:chOff x="0" y="0"/>
          <a:chExt cx="0" cy="0"/>
        </a:xfrm>
      </p:grpSpPr>
      <p:sp>
        <p:nvSpPr>
          <p:cNvPr id="87" name="Google Shape;87;p18"/>
          <p:cNvSpPr txBox="1"/>
          <p:nvPr/>
        </p:nvSpPr>
        <p:spPr>
          <a:xfrm>
            <a:off x="358900" y="400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What is VAN?</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88" name="Google Shape;88;p18"/>
          <p:cNvSpPr txBox="1"/>
          <p:nvPr/>
        </p:nvSpPr>
        <p:spPr>
          <a:xfrm>
            <a:off x="358900" y="968975"/>
            <a:ext cx="8636400" cy="4338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rPr lang="en" sz="1500">
                <a:latin typeface="Lato"/>
                <a:ea typeface="Lato"/>
                <a:cs typeface="Lato"/>
                <a:sym typeface="Lato"/>
              </a:rPr>
              <a:t>The Voter Activation Network is a </a:t>
            </a:r>
            <a:r>
              <a:rPr b="1" lang="en" sz="1500">
                <a:latin typeface="Lato"/>
                <a:ea typeface="Lato"/>
                <a:cs typeface="Lato"/>
                <a:sym typeface="Lato"/>
              </a:rPr>
              <a:t>set of tools</a:t>
            </a:r>
            <a:r>
              <a:rPr lang="en" sz="1500">
                <a:latin typeface="Lato"/>
                <a:ea typeface="Lato"/>
                <a:cs typeface="Lato"/>
                <a:sym typeface="Lato"/>
              </a:rPr>
              <a:t> for interacting with the</a:t>
            </a:r>
            <a:r>
              <a:rPr b="1" lang="en" sz="1500">
                <a:latin typeface="Lato"/>
                <a:ea typeface="Lato"/>
                <a:cs typeface="Lato"/>
                <a:sym typeface="Lato"/>
              </a:rPr>
              <a:t> voter data</a:t>
            </a:r>
            <a:r>
              <a:rPr lang="en" sz="1500">
                <a:latin typeface="Lato"/>
                <a:ea typeface="Lato"/>
                <a:cs typeface="Lato"/>
                <a:sym typeface="Lato"/>
              </a:rPr>
              <a:t> to contact voters</a:t>
            </a:r>
            <a:endParaRPr sz="1500">
              <a:latin typeface="Lato"/>
              <a:ea typeface="Lato"/>
              <a:cs typeface="Lato"/>
              <a:sym typeface="Lato"/>
            </a:endParaRPr>
          </a:p>
        </p:txBody>
      </p:sp>
      <p:sp>
        <p:nvSpPr>
          <p:cNvPr id="89" name="Google Shape;89;p18"/>
          <p:cNvSpPr txBox="1"/>
          <p:nvPr/>
        </p:nvSpPr>
        <p:spPr>
          <a:xfrm>
            <a:off x="253800" y="1633500"/>
            <a:ext cx="3709500" cy="21963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rPr b="1" lang="en" sz="1500">
                <a:latin typeface="Lato"/>
                <a:ea typeface="Lato"/>
                <a:cs typeface="Lato"/>
                <a:sym typeface="Lato"/>
              </a:rPr>
              <a:t>Toolbox:</a:t>
            </a:r>
            <a:endParaRPr b="1"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Door-To-Door Canvassing</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Phone Calls</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Digital Campaigns</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Texting</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Direct Mail</a:t>
            </a:r>
            <a:endParaRPr sz="1500">
              <a:latin typeface="Lato"/>
              <a:ea typeface="Lato"/>
              <a:cs typeface="Lato"/>
              <a:sym typeface="Lato"/>
            </a:endParaRPr>
          </a:p>
        </p:txBody>
      </p:sp>
      <p:sp>
        <p:nvSpPr>
          <p:cNvPr id="90" name="Google Shape;90;p18"/>
          <p:cNvSpPr txBox="1"/>
          <p:nvPr/>
        </p:nvSpPr>
        <p:spPr>
          <a:xfrm>
            <a:off x="4866700" y="1730250"/>
            <a:ext cx="3709500" cy="21963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rPr b="1" lang="en" sz="1500">
                <a:latin typeface="Lato"/>
                <a:ea typeface="Lato"/>
                <a:cs typeface="Lato"/>
                <a:sym typeface="Lato"/>
              </a:rPr>
              <a:t>Data</a:t>
            </a:r>
            <a:r>
              <a:rPr b="1" lang="en" sz="1500">
                <a:latin typeface="Lato"/>
                <a:ea typeface="Lato"/>
                <a:cs typeface="Lato"/>
                <a:sym typeface="Lato"/>
              </a:rPr>
              <a:t>:</a:t>
            </a:r>
            <a:endParaRPr b="1"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Michigan Voter File</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Supplemental Analytics</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Commercial Datasets</a:t>
            </a:r>
            <a:endParaRPr sz="1500">
              <a:latin typeface="Lato"/>
              <a:ea typeface="Lato"/>
              <a:cs typeface="Lato"/>
              <a:sym typeface="Lato"/>
            </a:endParaRPr>
          </a:p>
          <a:p>
            <a:pPr indent="-323850" lvl="0" marL="457200" marR="0" rtl="0" algn="l">
              <a:lnSpc>
                <a:spcPct val="150000"/>
              </a:lnSpc>
              <a:spcBef>
                <a:spcPts val="0"/>
              </a:spcBef>
              <a:spcAft>
                <a:spcPts val="0"/>
              </a:spcAft>
              <a:buSzPts val="1500"/>
              <a:buFont typeface="Lato"/>
              <a:buChar char="●"/>
            </a:pPr>
            <a:r>
              <a:rPr lang="en" sz="1500">
                <a:latin typeface="Lato"/>
                <a:ea typeface="Lato"/>
                <a:cs typeface="Lato"/>
                <a:sym typeface="Lato"/>
              </a:rPr>
              <a:t>User Input</a:t>
            </a:r>
            <a:endParaRPr sz="1500">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4" name="Shape 94"/>
        <p:cNvGrpSpPr/>
        <p:nvPr/>
      </p:nvGrpSpPr>
      <p:grpSpPr>
        <a:xfrm>
          <a:off x="0" y="0"/>
          <a:ext cx="0" cy="0"/>
          <a:chOff x="0" y="0"/>
          <a:chExt cx="0" cy="0"/>
        </a:xfrm>
      </p:grpSpPr>
      <p:sp>
        <p:nvSpPr>
          <p:cNvPr id="95" name="Google Shape;95;p19"/>
          <p:cNvSpPr txBox="1"/>
          <p:nvPr/>
        </p:nvSpPr>
        <p:spPr>
          <a:xfrm>
            <a:off x="358900" y="324600"/>
            <a:ext cx="8217300" cy="92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Integrated Data and Field Ecosystem</a:t>
            </a:r>
            <a:endParaRPr sz="2400">
              <a:solidFill>
                <a:srgbClr val="26ACE2"/>
              </a:solidFill>
              <a:latin typeface="Poppins ExtraBold"/>
              <a:ea typeface="Poppins ExtraBold"/>
              <a:cs typeface="Poppins ExtraBold"/>
              <a:sym typeface="Poppins ExtraBold"/>
            </a:endParaRPr>
          </a:p>
        </p:txBody>
      </p:sp>
      <p:sp>
        <p:nvSpPr>
          <p:cNvPr id="96" name="Google Shape;96;p19"/>
          <p:cNvSpPr/>
          <p:nvPr/>
        </p:nvSpPr>
        <p:spPr>
          <a:xfrm>
            <a:off x="1105125" y="2548225"/>
            <a:ext cx="1836900" cy="4896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latin typeface="Poppins"/>
                <a:ea typeface="Poppins"/>
                <a:cs typeface="Poppins"/>
                <a:sym typeface="Poppins"/>
              </a:rPr>
              <a:t>Field Outcome</a:t>
            </a:r>
            <a:endParaRPr b="1" sz="1600">
              <a:latin typeface="Poppins"/>
              <a:ea typeface="Poppins"/>
              <a:cs typeface="Poppins"/>
              <a:sym typeface="Poppins"/>
            </a:endParaRPr>
          </a:p>
        </p:txBody>
      </p:sp>
      <p:sp>
        <p:nvSpPr>
          <p:cNvPr id="97" name="Google Shape;97;p19"/>
          <p:cNvSpPr/>
          <p:nvPr/>
        </p:nvSpPr>
        <p:spPr>
          <a:xfrm>
            <a:off x="6278175" y="2548225"/>
            <a:ext cx="1836900" cy="4896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latin typeface="Poppins"/>
                <a:ea typeface="Poppins"/>
                <a:cs typeface="Poppins"/>
                <a:sym typeface="Poppins"/>
              </a:rPr>
              <a:t>Field Operation</a:t>
            </a:r>
            <a:endParaRPr b="1" sz="1600">
              <a:latin typeface="Poppins"/>
              <a:ea typeface="Poppins"/>
              <a:cs typeface="Poppins"/>
              <a:sym typeface="Poppins"/>
            </a:endParaRPr>
          </a:p>
        </p:txBody>
      </p:sp>
      <p:sp>
        <p:nvSpPr>
          <p:cNvPr id="98" name="Google Shape;98;p19"/>
          <p:cNvSpPr/>
          <p:nvPr/>
        </p:nvSpPr>
        <p:spPr>
          <a:xfrm>
            <a:off x="3653550" y="849600"/>
            <a:ext cx="1836900" cy="4896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latin typeface="Poppins"/>
                <a:ea typeface="Poppins"/>
                <a:cs typeface="Poppins"/>
                <a:sym typeface="Poppins"/>
              </a:rPr>
              <a:t>Data</a:t>
            </a:r>
            <a:endParaRPr b="1" sz="1600">
              <a:latin typeface="Poppins"/>
              <a:ea typeface="Poppins"/>
              <a:cs typeface="Poppins"/>
              <a:sym typeface="Poppins"/>
            </a:endParaRPr>
          </a:p>
        </p:txBody>
      </p:sp>
      <p:sp>
        <p:nvSpPr>
          <p:cNvPr id="99" name="Google Shape;99;p19"/>
          <p:cNvSpPr/>
          <p:nvPr/>
        </p:nvSpPr>
        <p:spPr>
          <a:xfrm rot="2701412">
            <a:off x="5465000" y="1764387"/>
            <a:ext cx="1033083" cy="356382"/>
          </a:xfrm>
          <a:prstGeom prst="rightArrow">
            <a:avLst>
              <a:gd fmla="val 50000" name="adj1"/>
              <a:gd fmla="val 50000" name="adj2"/>
            </a:avLst>
          </a:prstGeom>
          <a:solidFill>
            <a:srgbClr val="6D9EE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9"/>
          <p:cNvSpPr txBox="1"/>
          <p:nvPr/>
        </p:nvSpPr>
        <p:spPr>
          <a:xfrm>
            <a:off x="3753900" y="1341575"/>
            <a:ext cx="1718700" cy="8739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District</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Contact Information</a:t>
            </a:r>
            <a:endParaRPr sz="1200">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Targets</a:t>
            </a:r>
            <a:endParaRPr sz="1200">
              <a:latin typeface="Lato"/>
              <a:ea typeface="Lato"/>
              <a:cs typeface="Lato"/>
              <a:sym typeface="Lato"/>
            </a:endParaRPr>
          </a:p>
        </p:txBody>
      </p:sp>
      <p:sp>
        <p:nvSpPr>
          <p:cNvPr id="101" name="Google Shape;101;p19"/>
          <p:cNvSpPr txBox="1"/>
          <p:nvPr/>
        </p:nvSpPr>
        <p:spPr>
          <a:xfrm>
            <a:off x="6416175" y="2998675"/>
            <a:ext cx="2322900" cy="8106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Door-to-Door Canvass</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Phone Call</a:t>
            </a:r>
            <a:endParaRPr sz="1200">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Text</a:t>
            </a:r>
            <a:endParaRPr sz="1200">
              <a:latin typeface="Lato"/>
              <a:ea typeface="Lato"/>
              <a:cs typeface="Lato"/>
              <a:sym typeface="Lato"/>
            </a:endParaRPr>
          </a:p>
        </p:txBody>
      </p:sp>
      <p:sp>
        <p:nvSpPr>
          <p:cNvPr id="102" name="Google Shape;102;p19"/>
          <p:cNvSpPr txBox="1"/>
          <p:nvPr/>
        </p:nvSpPr>
        <p:spPr>
          <a:xfrm>
            <a:off x="1209850" y="2998675"/>
            <a:ext cx="2322900" cy="810600"/>
          </a:xfrm>
          <a:prstGeom prst="rect">
            <a:avLst/>
          </a:prstGeom>
          <a:noFill/>
          <a:ln>
            <a:noFill/>
          </a:ln>
        </p:spPr>
        <p:txBody>
          <a:bodyPr anchorCtr="0" anchor="t" bIns="91425" lIns="91425" spcFirstLastPara="1" rIns="91425" wrap="square" tIns="91425">
            <a:noAutofit/>
          </a:bodyPr>
          <a:lstStyle/>
          <a:p>
            <a:pPr indent="-133350" lvl="0" marL="114300" marR="0" rtl="0" algn="l">
              <a:lnSpc>
                <a:spcPct val="150000"/>
              </a:lnSpc>
              <a:spcBef>
                <a:spcPts val="0"/>
              </a:spcBef>
              <a:spcAft>
                <a:spcPts val="0"/>
              </a:spcAft>
              <a:buSzPts val="1200"/>
              <a:buFont typeface="Lato"/>
              <a:buChar char="●"/>
            </a:pPr>
            <a:r>
              <a:rPr lang="en" sz="1200">
                <a:solidFill>
                  <a:schemeClr val="dk1"/>
                </a:solidFill>
                <a:latin typeface="Lato"/>
                <a:ea typeface="Lato"/>
                <a:cs typeface="Lato"/>
                <a:sym typeface="Lato"/>
              </a:rPr>
              <a:t>Canvass Result </a:t>
            </a:r>
            <a:endParaRPr sz="1200">
              <a:solidFill>
                <a:schemeClr val="dk1"/>
              </a:solidFill>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Survey Responses</a:t>
            </a:r>
            <a:endParaRPr sz="1200">
              <a:latin typeface="Lato"/>
              <a:ea typeface="Lato"/>
              <a:cs typeface="Lato"/>
              <a:sym typeface="Lato"/>
            </a:endParaRPr>
          </a:p>
          <a:p>
            <a:pPr indent="-133350" lvl="0" marL="114300" marR="0" rtl="0" algn="l">
              <a:lnSpc>
                <a:spcPct val="150000"/>
              </a:lnSpc>
              <a:spcBef>
                <a:spcPts val="0"/>
              </a:spcBef>
              <a:spcAft>
                <a:spcPts val="0"/>
              </a:spcAft>
              <a:buSzPts val="1200"/>
              <a:buFont typeface="Lato"/>
              <a:buChar char="●"/>
            </a:pPr>
            <a:r>
              <a:rPr lang="en" sz="1200">
                <a:latin typeface="Lato"/>
                <a:ea typeface="Lato"/>
                <a:cs typeface="Lato"/>
                <a:sym typeface="Lato"/>
              </a:rPr>
              <a:t>Voter Actions</a:t>
            </a:r>
            <a:endParaRPr sz="1200">
              <a:latin typeface="Lato"/>
              <a:ea typeface="Lato"/>
              <a:cs typeface="Lato"/>
              <a:sym typeface="Lato"/>
            </a:endParaRPr>
          </a:p>
        </p:txBody>
      </p:sp>
      <p:sp>
        <p:nvSpPr>
          <p:cNvPr id="103" name="Google Shape;103;p19"/>
          <p:cNvSpPr/>
          <p:nvPr/>
        </p:nvSpPr>
        <p:spPr>
          <a:xfrm rot="10800000">
            <a:off x="3802949" y="2850750"/>
            <a:ext cx="1614300" cy="356400"/>
          </a:xfrm>
          <a:prstGeom prst="rightArrow">
            <a:avLst>
              <a:gd fmla="val 50000" name="adj1"/>
              <a:gd fmla="val 50000" name="adj2"/>
            </a:avLst>
          </a:prstGeom>
          <a:solidFill>
            <a:srgbClr val="6D9EE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9"/>
          <p:cNvSpPr/>
          <p:nvPr/>
        </p:nvSpPr>
        <p:spPr>
          <a:xfrm rot="-2700000">
            <a:off x="2593707" y="1764385"/>
            <a:ext cx="1033083" cy="356382"/>
          </a:xfrm>
          <a:prstGeom prst="rightArrow">
            <a:avLst>
              <a:gd fmla="val 50000" name="adj1"/>
              <a:gd fmla="val 50000" name="adj2"/>
            </a:avLst>
          </a:prstGeom>
          <a:solidFill>
            <a:srgbClr val="6D9EE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8" name="Shape 108"/>
        <p:cNvGrpSpPr/>
        <p:nvPr/>
      </p:nvGrpSpPr>
      <p:grpSpPr>
        <a:xfrm>
          <a:off x="0" y="0"/>
          <a:ext cx="0" cy="0"/>
          <a:chOff x="0" y="0"/>
          <a:chExt cx="0" cy="0"/>
        </a:xfrm>
      </p:grpSpPr>
      <p:sp>
        <p:nvSpPr>
          <p:cNvPr id="109" name="Google Shape;109;p20"/>
          <p:cNvSpPr txBox="1"/>
          <p:nvPr/>
        </p:nvSpPr>
        <p:spPr>
          <a:xfrm>
            <a:off x="358900" y="400800"/>
            <a:ext cx="8217300" cy="927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rgbClr val="26ACE2"/>
                </a:solidFill>
                <a:latin typeface="Poppins ExtraBold"/>
                <a:ea typeface="Poppins ExtraBold"/>
                <a:cs typeface="Poppins ExtraBold"/>
                <a:sym typeface="Poppins ExtraBold"/>
              </a:rPr>
              <a:t>This ecosystem allows us to think strategically</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10" name="Google Shape;110;p20"/>
          <p:cNvSpPr txBox="1"/>
          <p:nvPr/>
        </p:nvSpPr>
        <p:spPr>
          <a:xfrm>
            <a:off x="358900" y="968975"/>
            <a:ext cx="8636400" cy="24591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200000"/>
              </a:lnSpc>
              <a:spcBef>
                <a:spcPts val="0"/>
              </a:spcBef>
              <a:spcAft>
                <a:spcPts val="0"/>
              </a:spcAft>
              <a:buSzPts val="1800"/>
              <a:buFont typeface="Lato"/>
              <a:buAutoNum type="arabicParenR"/>
            </a:pPr>
            <a:r>
              <a:rPr lang="en" sz="1800">
                <a:latin typeface="Lato"/>
                <a:ea typeface="Lato"/>
                <a:cs typeface="Lato"/>
                <a:sym typeface="Lato"/>
              </a:rPr>
              <a:t>Define the desired outcome of a field project</a:t>
            </a:r>
            <a:endParaRPr sz="1800">
              <a:latin typeface="Lato"/>
              <a:ea typeface="Lato"/>
              <a:cs typeface="Lato"/>
              <a:sym typeface="Lato"/>
            </a:endParaRPr>
          </a:p>
          <a:p>
            <a:pPr indent="-342900" lvl="0" marL="457200" rtl="0" algn="l">
              <a:lnSpc>
                <a:spcPct val="200000"/>
              </a:lnSpc>
              <a:spcBef>
                <a:spcPts val="0"/>
              </a:spcBef>
              <a:spcAft>
                <a:spcPts val="0"/>
              </a:spcAft>
              <a:buClr>
                <a:schemeClr val="dk1"/>
              </a:buClr>
              <a:buSzPts val="1800"/>
              <a:buFont typeface="Lato"/>
              <a:buAutoNum type="arabicParenR"/>
            </a:pPr>
            <a:r>
              <a:rPr lang="en" sz="1800">
                <a:solidFill>
                  <a:schemeClr val="dk1"/>
                </a:solidFill>
                <a:latin typeface="Lato"/>
                <a:ea typeface="Lato"/>
                <a:cs typeface="Lato"/>
                <a:sym typeface="Lato"/>
              </a:rPr>
              <a:t>Decide who you want to target with your field project</a:t>
            </a:r>
            <a:endParaRPr sz="1800">
              <a:solidFill>
                <a:schemeClr val="dk1"/>
              </a:solidFill>
              <a:latin typeface="Lato"/>
              <a:ea typeface="Lato"/>
              <a:cs typeface="Lato"/>
              <a:sym typeface="Lato"/>
            </a:endParaRPr>
          </a:p>
          <a:p>
            <a:pPr indent="-342900" lvl="0" marL="457200" marR="0" rtl="0" algn="l">
              <a:lnSpc>
                <a:spcPct val="200000"/>
              </a:lnSpc>
              <a:spcBef>
                <a:spcPts val="0"/>
              </a:spcBef>
              <a:spcAft>
                <a:spcPts val="0"/>
              </a:spcAft>
              <a:buSzPts val="1800"/>
              <a:buFont typeface="Lato"/>
              <a:buAutoNum type="arabicParenR"/>
            </a:pPr>
            <a:r>
              <a:rPr lang="en" sz="1800">
                <a:latin typeface="Lato"/>
                <a:ea typeface="Lato"/>
                <a:cs typeface="Lato"/>
                <a:sym typeface="Lato"/>
              </a:rPr>
              <a:t>Contact those voters</a:t>
            </a:r>
            <a:endParaRPr sz="1800">
              <a:latin typeface="Lato"/>
              <a:ea typeface="Lato"/>
              <a:cs typeface="Lato"/>
              <a:sym typeface="Lato"/>
            </a:endParaRPr>
          </a:p>
          <a:p>
            <a:pPr indent="-342900" lvl="0" marL="457200" marR="0" rtl="0" algn="l">
              <a:lnSpc>
                <a:spcPct val="200000"/>
              </a:lnSpc>
              <a:spcBef>
                <a:spcPts val="0"/>
              </a:spcBef>
              <a:spcAft>
                <a:spcPts val="0"/>
              </a:spcAft>
              <a:buSzPts val="1800"/>
              <a:buFont typeface="Lato"/>
              <a:buAutoNum type="arabicParenR"/>
            </a:pPr>
            <a:r>
              <a:rPr lang="en" sz="1800">
                <a:latin typeface="Lato"/>
                <a:ea typeface="Lato"/>
                <a:cs typeface="Lato"/>
                <a:sym typeface="Lato"/>
              </a:rPr>
              <a:t>Enter Your Data </a:t>
            </a:r>
            <a:endParaRPr sz="1800">
              <a:latin typeface="Lato"/>
              <a:ea typeface="Lato"/>
              <a:cs typeface="Lato"/>
              <a:sym typeface="Lato"/>
            </a:endParaRPr>
          </a:p>
          <a:p>
            <a:pPr indent="-342900" lvl="0" marL="457200" marR="0" rtl="0" algn="l">
              <a:lnSpc>
                <a:spcPct val="200000"/>
              </a:lnSpc>
              <a:spcBef>
                <a:spcPts val="0"/>
              </a:spcBef>
              <a:spcAft>
                <a:spcPts val="0"/>
              </a:spcAft>
              <a:buSzPts val="1800"/>
              <a:buFont typeface="Lato"/>
              <a:buAutoNum type="arabicParenR"/>
            </a:pPr>
            <a:r>
              <a:rPr lang="en" sz="1800">
                <a:latin typeface="Lato"/>
                <a:ea typeface="Lato"/>
                <a:cs typeface="Lato"/>
                <a:sym typeface="Lato"/>
              </a:rPr>
              <a:t>Evaluate Your Results</a:t>
            </a:r>
            <a:endParaRPr sz="1800">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4" name="Shape 114"/>
        <p:cNvGrpSpPr/>
        <p:nvPr/>
      </p:nvGrpSpPr>
      <p:grpSpPr>
        <a:xfrm>
          <a:off x="0" y="0"/>
          <a:ext cx="0" cy="0"/>
          <a:chOff x="0" y="0"/>
          <a:chExt cx="0" cy="0"/>
        </a:xfrm>
      </p:grpSpPr>
      <p:sp>
        <p:nvSpPr>
          <p:cNvPr id="115" name="Google Shape;115;p21"/>
          <p:cNvSpPr txBox="1"/>
          <p:nvPr/>
        </p:nvSpPr>
        <p:spPr>
          <a:xfrm>
            <a:off x="358900" y="400800"/>
            <a:ext cx="8636400" cy="927000"/>
          </a:xfrm>
          <a:prstGeom prst="rect">
            <a:avLst/>
          </a:prstGeom>
          <a:noFill/>
          <a:ln>
            <a:noFill/>
          </a:ln>
        </p:spPr>
        <p:txBody>
          <a:bodyPr anchorCtr="0" anchor="ctr" bIns="91425" lIns="91425" spcFirstLastPara="1" rIns="91425" wrap="square" tIns="91425">
            <a:noAutofit/>
          </a:bodyPr>
          <a:lstStyle/>
          <a:p>
            <a:pPr indent="-381000" lvl="0" marL="457200" rtl="0" algn="l">
              <a:spcBef>
                <a:spcPts val="0"/>
              </a:spcBef>
              <a:spcAft>
                <a:spcPts val="0"/>
              </a:spcAft>
              <a:buClr>
                <a:srgbClr val="26ACE2"/>
              </a:buClr>
              <a:buSzPts val="2400"/>
              <a:buFont typeface="Poppins ExtraBold"/>
              <a:buAutoNum type="arabicParenR"/>
            </a:pPr>
            <a:r>
              <a:rPr lang="en" sz="2400">
                <a:solidFill>
                  <a:srgbClr val="26ACE2"/>
                </a:solidFill>
                <a:latin typeface="Poppins ExtraBold"/>
                <a:ea typeface="Poppins ExtraBold"/>
                <a:cs typeface="Poppins ExtraBold"/>
                <a:sym typeface="Poppins ExtraBold"/>
              </a:rPr>
              <a:t>Define the Desired Outcome</a:t>
            </a:r>
            <a:endParaRPr sz="2400">
              <a:solidFill>
                <a:srgbClr val="26ACE2"/>
              </a:solidFill>
              <a:latin typeface="Poppins ExtraBold"/>
              <a:ea typeface="Poppins ExtraBold"/>
              <a:cs typeface="Poppins ExtraBold"/>
              <a:sym typeface="Poppins ExtraBold"/>
            </a:endParaRPr>
          </a:p>
          <a:p>
            <a:pPr indent="0" lvl="0" marL="0" rtl="0" algn="l">
              <a:spcBef>
                <a:spcPts val="0"/>
              </a:spcBef>
              <a:spcAft>
                <a:spcPts val="0"/>
              </a:spcAft>
              <a:buNone/>
            </a:pPr>
            <a:r>
              <a:t/>
            </a:r>
            <a:endParaRPr sz="2400">
              <a:solidFill>
                <a:srgbClr val="26ACE2"/>
              </a:solidFill>
              <a:latin typeface="Poppins ExtraBold"/>
              <a:ea typeface="Poppins ExtraBold"/>
              <a:cs typeface="Poppins ExtraBold"/>
              <a:sym typeface="Poppins ExtraBold"/>
            </a:endParaRPr>
          </a:p>
        </p:txBody>
      </p:sp>
      <p:sp>
        <p:nvSpPr>
          <p:cNvPr id="116" name="Google Shape;116;p21"/>
          <p:cNvSpPr txBox="1"/>
          <p:nvPr/>
        </p:nvSpPr>
        <p:spPr>
          <a:xfrm>
            <a:off x="358900" y="968975"/>
            <a:ext cx="8636400" cy="2459100"/>
          </a:xfrm>
          <a:prstGeom prst="rect">
            <a:avLst/>
          </a:prstGeom>
          <a:noFill/>
          <a:ln>
            <a:noFill/>
          </a:ln>
        </p:spPr>
        <p:txBody>
          <a:bodyPr anchorCtr="0" anchor="t" bIns="91425" lIns="91425" spcFirstLastPara="1" rIns="91425" wrap="square" tIns="91425">
            <a:noAutofit/>
          </a:bodyPr>
          <a:lstStyle/>
          <a:p>
            <a:pPr indent="0" lvl="0" marL="0" marR="0" rtl="0" algn="l">
              <a:lnSpc>
                <a:spcPct val="200000"/>
              </a:lnSpc>
              <a:spcBef>
                <a:spcPts val="0"/>
              </a:spcBef>
              <a:spcAft>
                <a:spcPts val="0"/>
              </a:spcAft>
              <a:buNone/>
            </a:pPr>
            <a:r>
              <a:rPr lang="en" sz="1800">
                <a:latin typeface="Lato"/>
                <a:ea typeface="Lato"/>
                <a:cs typeface="Lato"/>
                <a:sym typeface="Lato"/>
              </a:rPr>
              <a:t>This can be as varied as our various Democratic campaigns, groups, and clubs</a:t>
            </a:r>
            <a:endParaRPr sz="1800">
              <a:latin typeface="Lato"/>
              <a:ea typeface="Lato"/>
              <a:cs typeface="Lato"/>
              <a:sym typeface="Lato"/>
            </a:endParaRPr>
          </a:p>
          <a:p>
            <a:pPr indent="0" lvl="0" marL="0" marR="0" rtl="0" algn="l">
              <a:lnSpc>
                <a:spcPct val="200000"/>
              </a:lnSpc>
              <a:spcBef>
                <a:spcPts val="0"/>
              </a:spcBef>
              <a:spcAft>
                <a:spcPts val="0"/>
              </a:spcAft>
              <a:buNone/>
            </a:pPr>
            <a:r>
              <a:rPr lang="en" sz="1600">
                <a:latin typeface="Lato"/>
                <a:ea typeface="Lato"/>
                <a:cs typeface="Lato"/>
                <a:sym typeface="Lato"/>
              </a:rPr>
              <a:t>“Identify supporters for our candidate and persuade undecided voters”</a:t>
            </a:r>
            <a:endParaRPr sz="1600">
              <a:latin typeface="Lato"/>
              <a:ea typeface="Lato"/>
              <a:cs typeface="Lato"/>
              <a:sym typeface="Lato"/>
            </a:endParaRPr>
          </a:p>
          <a:p>
            <a:pPr indent="0" lvl="0" marL="0" marR="0" rtl="0" algn="l">
              <a:lnSpc>
                <a:spcPct val="200000"/>
              </a:lnSpc>
              <a:spcBef>
                <a:spcPts val="0"/>
              </a:spcBef>
              <a:spcAft>
                <a:spcPts val="0"/>
              </a:spcAft>
              <a:buNone/>
            </a:pPr>
            <a:r>
              <a:rPr lang="en" sz="1600">
                <a:latin typeface="Lato"/>
                <a:ea typeface="Lato"/>
                <a:cs typeface="Lato"/>
                <a:sym typeface="Lato"/>
              </a:rPr>
              <a:t>“Deep canvass constituents in support of a local issue”</a:t>
            </a:r>
            <a:endParaRPr sz="1600">
              <a:latin typeface="Lato"/>
              <a:ea typeface="Lato"/>
              <a:cs typeface="Lato"/>
              <a:sym typeface="Lato"/>
            </a:endParaRPr>
          </a:p>
          <a:p>
            <a:pPr indent="0" lvl="0" marL="0" marR="0" rtl="0" algn="l">
              <a:lnSpc>
                <a:spcPct val="200000"/>
              </a:lnSpc>
              <a:spcBef>
                <a:spcPts val="0"/>
              </a:spcBef>
              <a:spcAft>
                <a:spcPts val="0"/>
              </a:spcAft>
              <a:buNone/>
            </a:pPr>
            <a:r>
              <a:rPr lang="en" sz="1600">
                <a:latin typeface="Lato"/>
                <a:ea typeface="Lato"/>
                <a:cs typeface="Lato"/>
                <a:sym typeface="Lato"/>
              </a:rPr>
              <a:t>“Increase attendance at our County Party Meetings”</a:t>
            </a:r>
            <a:endParaRPr sz="1600">
              <a:latin typeface="Lato"/>
              <a:ea typeface="Lato"/>
              <a:cs typeface="Lato"/>
              <a:sym typeface="Lato"/>
            </a:endParaRPr>
          </a:p>
          <a:p>
            <a:pPr indent="0" lvl="0" marL="0" marR="0" rtl="0" algn="l">
              <a:lnSpc>
                <a:spcPct val="200000"/>
              </a:lnSpc>
              <a:spcBef>
                <a:spcPts val="0"/>
              </a:spcBef>
              <a:spcAft>
                <a:spcPts val="0"/>
              </a:spcAft>
              <a:buNone/>
            </a:pPr>
            <a:r>
              <a:rPr lang="en" sz="1600">
                <a:latin typeface="Lato"/>
                <a:ea typeface="Lato"/>
                <a:cs typeface="Lato"/>
                <a:sym typeface="Lato"/>
              </a:rPr>
              <a:t>“Recruit a precinct captain for 23 precincts in the upcoming election”</a:t>
            </a:r>
            <a:endParaRPr sz="1600">
              <a:latin typeface="Lato"/>
              <a:ea typeface="Lato"/>
              <a:cs typeface="Lato"/>
              <a:sym typeface="Lato"/>
            </a:endParaRPr>
          </a:p>
          <a:p>
            <a:pPr indent="0" lvl="0" marL="0" rtl="0" algn="l">
              <a:lnSpc>
                <a:spcPct val="200000"/>
              </a:lnSpc>
              <a:spcBef>
                <a:spcPts val="0"/>
              </a:spcBef>
              <a:spcAft>
                <a:spcPts val="0"/>
              </a:spcAft>
              <a:buNone/>
            </a:pPr>
            <a:r>
              <a:rPr lang="en" sz="1600">
                <a:solidFill>
                  <a:schemeClr val="dk1"/>
                </a:solidFill>
                <a:latin typeface="Lato"/>
                <a:ea typeface="Lato"/>
                <a:cs typeface="Lato"/>
                <a:sym typeface="Lato"/>
              </a:rPr>
              <a:t>“Have 200 attendees at our Democratic Chili Cook-off”</a:t>
            </a:r>
            <a:endParaRPr sz="1600">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