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Montserrat"/>
      <p:regular r:id="rId31"/>
      <p:bold r:id="rId32"/>
      <p:italic r:id="rId33"/>
      <p:boldItalic r:id="rId34"/>
    </p:embeddedFont>
    <p:embeddedFont>
      <p:font typeface="Poppins"/>
      <p:regular r:id="rId35"/>
      <p:bold r:id="rId36"/>
      <p:italic r:id="rId37"/>
      <p:boldItalic r:id="rId38"/>
    </p:embeddedFont>
    <p:embeddedFont>
      <p:font typeface="Poppins SemiBold"/>
      <p:regular r:id="rId39"/>
      <p:bold r:id="rId40"/>
      <p:italic r:id="rId41"/>
      <p:boldItalic r:id="rId42"/>
    </p:embeddedFont>
    <p:embeddedFont>
      <p:font typeface="Poppins ExtraBold"/>
      <p:bold r:id="rId43"/>
      <p:boldItalic r:id="rId44"/>
    </p:embeddedFont>
    <p:embeddedFont>
      <p:font typeface="Source Sans Pr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bold.fntdata"/><Relationship Id="rId20" Type="http://schemas.openxmlformats.org/officeDocument/2006/relationships/slide" Target="slides/slide14.xml"/><Relationship Id="rId42" Type="http://schemas.openxmlformats.org/officeDocument/2006/relationships/font" Target="fonts/PoppinsSemiBold-boldItalic.fntdata"/><Relationship Id="rId41" Type="http://schemas.openxmlformats.org/officeDocument/2006/relationships/font" Target="fonts/PoppinsSemiBold-italic.fntdata"/><Relationship Id="rId22" Type="http://schemas.openxmlformats.org/officeDocument/2006/relationships/slide" Target="slides/slide16.xml"/><Relationship Id="rId44" Type="http://schemas.openxmlformats.org/officeDocument/2006/relationships/font" Target="fonts/PoppinsExtraBold-boldItalic.fntdata"/><Relationship Id="rId21" Type="http://schemas.openxmlformats.org/officeDocument/2006/relationships/slide" Target="slides/slide15.xml"/><Relationship Id="rId43" Type="http://schemas.openxmlformats.org/officeDocument/2006/relationships/font" Target="fonts/PoppinsExtraBold-bold.fntdata"/><Relationship Id="rId24" Type="http://schemas.openxmlformats.org/officeDocument/2006/relationships/slide" Target="slides/slide18.xml"/><Relationship Id="rId46" Type="http://schemas.openxmlformats.org/officeDocument/2006/relationships/font" Target="fonts/SourceSansPro-bold.fntdata"/><Relationship Id="rId23" Type="http://schemas.openxmlformats.org/officeDocument/2006/relationships/slide" Target="slides/slide17.xml"/><Relationship Id="rId45" Type="http://schemas.openxmlformats.org/officeDocument/2006/relationships/font" Target="fonts/SourceSans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SourceSansPro-boldItalic.fntdata"/><Relationship Id="rId25" Type="http://schemas.openxmlformats.org/officeDocument/2006/relationships/slide" Target="slides/slide19.xml"/><Relationship Id="rId47" Type="http://schemas.openxmlformats.org/officeDocument/2006/relationships/font" Target="fonts/SourceSansPro-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Poppins-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Poppins-italic.fntdata"/><Relationship Id="rId14" Type="http://schemas.openxmlformats.org/officeDocument/2006/relationships/slide" Target="slides/slide8.xml"/><Relationship Id="rId36" Type="http://schemas.openxmlformats.org/officeDocument/2006/relationships/font" Target="fonts/Poppins-bold.fntdata"/><Relationship Id="rId17" Type="http://schemas.openxmlformats.org/officeDocument/2006/relationships/slide" Target="slides/slide11.xml"/><Relationship Id="rId39" Type="http://schemas.openxmlformats.org/officeDocument/2006/relationships/font" Target="fonts/PoppinsSemiBold-regular.fntdata"/><Relationship Id="rId16" Type="http://schemas.openxmlformats.org/officeDocument/2006/relationships/slide" Target="slides/slide10.xml"/><Relationship Id="rId38" Type="http://schemas.openxmlformats.org/officeDocument/2006/relationships/font" Target="fonts/Poppi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90b88a54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90b88a54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90b88a54a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90b88a54a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90b88a54a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90b88a54a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90b88a54a_4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90b88a54a_4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90b88a54a_4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90b88a54a_4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90b88a54a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90b88a54a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don’t always need to be “rapid” in your response - but sometimes just offering a response in a somewhat timely manner is enough, especially if this is a story that is likely to stay alive in the media or on social media for a prolonged period of time.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90b88a54a_2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90b88a54a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c90b88a54a_2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c90b88a54a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90b88a54a_2_1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c90b88a54a_2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90b88a54a_2_1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90b88a54a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90b88a54a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c90b88a54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90b88a5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90b88a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c90b88a54a_3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c90b88a54a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c90b88a54a_4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c90b88a54a_4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90b88a54a_5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c90b88a54a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90b88a54a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c90b88a54a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90b88a5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90b88a5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90b88a54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90b88a54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90b88a54a_4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90b88a54a_4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90b88a54a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90b88a54a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90b88a54a_4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90b88a54a_4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90b88a54a_4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c90b88a54a_4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92f7f51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92f7f51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c92f7f51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c92f7f51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sp>
        <p:nvSpPr>
          <p:cNvPr id="55" name="Google Shape;55;p14"/>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56" name="Google Shape;56;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 name="Google Shape;57;p14"/>
          <p:cNvSpPr txBox="1"/>
          <p:nvPr>
            <p:ph type="ctrTitle"/>
          </p:nvPr>
        </p:nvSpPr>
        <p:spPr>
          <a:xfrm>
            <a:off x="1139200" y="645550"/>
            <a:ext cx="6865800" cy="1926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8" name="Shape 58"/>
        <p:cNvGrpSpPr/>
        <p:nvPr/>
      </p:nvGrpSpPr>
      <p:grpSpPr>
        <a:xfrm>
          <a:off x="0" y="0"/>
          <a:ext cx="0" cy="0"/>
          <a:chOff x="0" y="0"/>
          <a:chExt cx="0" cy="0"/>
        </a:xfrm>
      </p:grpSpPr>
      <p:sp>
        <p:nvSpPr>
          <p:cNvPr id="59" name="Google Shape;59;p15"/>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60" name="Google Shape;60;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5"/>
          <p:cNvSpPr txBox="1"/>
          <p:nvPr>
            <p:ph type="ctrTitle"/>
          </p:nvPr>
        </p:nvSpPr>
        <p:spPr>
          <a:xfrm>
            <a:off x="1154400" y="2726350"/>
            <a:ext cx="68352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
        <p:nvSpPr>
          <p:cNvPr id="62" name="Google Shape;62;p15"/>
          <p:cNvSpPr txBox="1"/>
          <p:nvPr>
            <p:ph idx="1" type="subTitle"/>
          </p:nvPr>
        </p:nvSpPr>
        <p:spPr>
          <a:xfrm>
            <a:off x="1154400" y="3221050"/>
            <a:ext cx="68352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3" name="Shape 63"/>
        <p:cNvGrpSpPr/>
        <p:nvPr/>
      </p:nvGrpSpPr>
      <p:grpSpPr>
        <a:xfrm>
          <a:off x="0" y="0"/>
          <a:ext cx="0" cy="0"/>
          <a:chOff x="0" y="0"/>
          <a:chExt cx="0" cy="0"/>
        </a:xfrm>
      </p:grpSpPr>
      <p:sp>
        <p:nvSpPr>
          <p:cNvPr id="64" name="Google Shape;64;p16"/>
          <p:cNvSpPr/>
          <p:nvPr/>
        </p:nvSpPr>
        <p:spPr>
          <a:xfrm>
            <a:off x="-25" y="1320125"/>
            <a:ext cx="9144000" cy="382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65" name="Google Shape;6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6" name="Google Shape;66;p16"/>
          <p:cNvSpPr txBox="1"/>
          <p:nvPr>
            <p:ph idx="1" type="body"/>
          </p:nvPr>
        </p:nvSpPr>
        <p:spPr>
          <a:xfrm>
            <a:off x="1602475" y="1320125"/>
            <a:ext cx="5939100" cy="31758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81000" lvl="3" marL="1828800" rtl="0" algn="ctr">
              <a:spcBef>
                <a:spcPts val="0"/>
              </a:spcBef>
              <a:spcAft>
                <a:spcPts val="0"/>
              </a:spcAft>
              <a:buClr>
                <a:srgbClr val="FFFFFF"/>
              </a:buClr>
              <a:buSzPts val="2400"/>
              <a:buChar char="●"/>
              <a:defRPr i="1">
                <a:solidFill>
                  <a:srgbClr val="FFFFFF"/>
                </a:solidFill>
              </a:defRPr>
            </a:lvl4pPr>
            <a:lvl5pPr indent="-381000" lvl="4" marL="2286000" rtl="0" algn="ctr">
              <a:spcBef>
                <a:spcPts val="0"/>
              </a:spcBef>
              <a:spcAft>
                <a:spcPts val="0"/>
              </a:spcAft>
              <a:buClr>
                <a:srgbClr val="FFFFFF"/>
              </a:buClr>
              <a:buSzPts val="2400"/>
              <a:buChar char="○"/>
              <a:defRPr i="1">
                <a:solidFill>
                  <a:srgbClr val="FFFFFF"/>
                </a:solidFill>
              </a:defRPr>
            </a:lvl5pPr>
            <a:lvl6pPr indent="-381000" lvl="5" marL="2743200" rtl="0" algn="ctr">
              <a:spcBef>
                <a:spcPts val="0"/>
              </a:spcBef>
              <a:spcAft>
                <a:spcPts val="0"/>
              </a:spcAft>
              <a:buClr>
                <a:srgbClr val="FFFFFF"/>
              </a:buClr>
              <a:buSzPts val="2400"/>
              <a:buChar char="■"/>
              <a:defRPr i="1">
                <a:solidFill>
                  <a:srgbClr val="FFFFFF"/>
                </a:solidFill>
              </a:defRPr>
            </a:lvl6pPr>
            <a:lvl7pPr indent="-381000" lvl="6" marL="3200400" rtl="0" algn="ctr">
              <a:spcBef>
                <a:spcPts val="0"/>
              </a:spcBef>
              <a:spcAft>
                <a:spcPts val="0"/>
              </a:spcAft>
              <a:buClr>
                <a:srgbClr val="FFFFFF"/>
              </a:buClr>
              <a:buSzPts val="2400"/>
              <a:buChar char="●"/>
              <a:defRPr i="1">
                <a:solidFill>
                  <a:srgbClr val="FFFFFF"/>
                </a:solidFill>
              </a:defRPr>
            </a:lvl7pPr>
            <a:lvl8pPr indent="-381000" lvl="7" marL="3657600" rtl="0" algn="ctr">
              <a:spcBef>
                <a:spcPts val="0"/>
              </a:spcBef>
              <a:spcAft>
                <a:spcPts val="0"/>
              </a:spcAft>
              <a:buClr>
                <a:srgbClr val="FFFFFF"/>
              </a:buClr>
              <a:buSzPts val="2400"/>
              <a:buChar char="○"/>
              <a:defRPr i="1">
                <a:solidFill>
                  <a:srgbClr val="FFFFFF"/>
                </a:solidFill>
              </a:defRPr>
            </a:lvl8pPr>
            <a:lvl9pPr indent="-381000" lvl="8" marL="4114800" rtl="0" algn="ctr">
              <a:spcBef>
                <a:spcPts val="0"/>
              </a:spcBef>
              <a:spcAft>
                <a:spcPts val="0"/>
              </a:spcAft>
              <a:buClr>
                <a:srgbClr val="FFFFFF"/>
              </a:buClr>
              <a:buSzPts val="2400"/>
              <a:buChar char="■"/>
              <a:defRPr i="1">
                <a:solidFill>
                  <a:srgbClr val="FFFFFF"/>
                </a:solidFill>
              </a:defRPr>
            </a:lvl9pPr>
          </a:lstStyle>
          <a:p/>
        </p:txBody>
      </p:sp>
      <p:sp>
        <p:nvSpPr>
          <p:cNvPr id="67" name="Google Shape;67;p16"/>
          <p:cNvSpPr txBox="1"/>
          <p:nvPr/>
        </p:nvSpPr>
        <p:spPr>
          <a:xfrm>
            <a:off x="3593400" y="46897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3"/>
                </a:solidFill>
                <a:latin typeface="Montserrat"/>
                <a:ea typeface="Montserrat"/>
                <a:cs typeface="Montserrat"/>
                <a:sym typeface="Montserrat"/>
              </a:rPr>
              <a:t>“</a:t>
            </a:r>
            <a:endParaRPr sz="9600">
              <a:solidFill>
                <a:schemeClr val="accent3"/>
              </a:solidFill>
              <a:latin typeface="Montserrat"/>
              <a:ea typeface="Montserrat"/>
              <a:cs typeface="Montserrat"/>
              <a:sym typeface="Montserrat"/>
            </a:endParaRPr>
          </a:p>
        </p:txBody>
      </p:sp>
      <p:sp>
        <p:nvSpPr>
          <p:cNvPr id="68" name="Google Shape;68;p16"/>
          <p:cNvSpPr txBox="1"/>
          <p:nvPr>
            <p:ph idx="12" type="sldNum"/>
          </p:nvPr>
        </p:nvSpPr>
        <p:spPr>
          <a:xfrm>
            <a:off x="637950" y="0"/>
            <a:ext cx="7860600" cy="637800"/>
          </a:xfrm>
          <a:prstGeom prst="rect">
            <a:avLst/>
          </a:prstGeom>
        </p:spPr>
        <p:txBody>
          <a:bodyPr anchorCtr="0" anchor="b"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9" name="Shape 69"/>
        <p:cNvGrpSpPr/>
        <p:nvPr/>
      </p:nvGrpSpPr>
      <p:grpSpPr>
        <a:xfrm>
          <a:off x="0" y="0"/>
          <a:ext cx="0" cy="0"/>
          <a:chOff x="0" y="0"/>
          <a:chExt cx="0" cy="0"/>
        </a:xfrm>
      </p:grpSpPr>
      <p:sp>
        <p:nvSpPr>
          <p:cNvPr id="70" name="Google Shape;70;p17"/>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71" name="Google Shape;71;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p17"/>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17"/>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74" name="Google Shape;74;p17"/>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5" name="Shape 75"/>
        <p:cNvGrpSpPr/>
        <p:nvPr/>
      </p:nvGrpSpPr>
      <p:grpSpPr>
        <a:xfrm>
          <a:off x="0" y="0"/>
          <a:ext cx="0" cy="0"/>
          <a:chOff x="0" y="0"/>
          <a:chExt cx="0" cy="0"/>
        </a:xfrm>
      </p:grpSpPr>
      <p:sp>
        <p:nvSpPr>
          <p:cNvPr id="76" name="Google Shape;76;p18"/>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77" name="Google Shape;77;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8" name="Google Shape;78;p18"/>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18"/>
          <p:cNvSpPr txBox="1"/>
          <p:nvPr>
            <p:ph idx="1" type="body"/>
          </p:nvPr>
        </p:nvSpPr>
        <p:spPr>
          <a:xfrm>
            <a:off x="1010200" y="1443000"/>
            <a:ext cx="3461400" cy="27645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0" name="Google Shape;80;p18"/>
          <p:cNvSpPr txBox="1"/>
          <p:nvPr>
            <p:ph idx="2" type="body"/>
          </p:nvPr>
        </p:nvSpPr>
        <p:spPr>
          <a:xfrm>
            <a:off x="4680125" y="1443000"/>
            <a:ext cx="3461400" cy="27645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1" name="Google Shape;81;p18"/>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sp>
        <p:nvSpPr>
          <p:cNvPr id="83" name="Google Shape;83;p19"/>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84" name="Google Shape;84;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5" name="Google Shape;85;p19"/>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9"/>
          <p:cNvSpPr txBox="1"/>
          <p:nvPr>
            <p:ph idx="1" type="body"/>
          </p:nvPr>
        </p:nvSpPr>
        <p:spPr>
          <a:xfrm>
            <a:off x="1010200" y="1458421"/>
            <a:ext cx="2298600" cy="2855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87" name="Google Shape;87;p19"/>
          <p:cNvSpPr txBox="1"/>
          <p:nvPr>
            <p:ph idx="2" type="body"/>
          </p:nvPr>
        </p:nvSpPr>
        <p:spPr>
          <a:xfrm>
            <a:off x="3426550" y="1458421"/>
            <a:ext cx="2298600" cy="2855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88" name="Google Shape;88;p19"/>
          <p:cNvSpPr txBox="1"/>
          <p:nvPr>
            <p:ph idx="3" type="body"/>
          </p:nvPr>
        </p:nvSpPr>
        <p:spPr>
          <a:xfrm>
            <a:off x="5842900" y="1458421"/>
            <a:ext cx="2298600" cy="2855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89" name="Google Shape;89;p19"/>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20"/>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92" name="Google Shape;92;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93" name="Google Shape;93;p20"/>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20"/>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TITLE_ONLY_1">
    <p:spTree>
      <p:nvGrpSpPr>
        <p:cNvPr id="95" name="Shape 95"/>
        <p:cNvGrpSpPr/>
        <p:nvPr/>
      </p:nvGrpSpPr>
      <p:grpSpPr>
        <a:xfrm>
          <a:off x="0" y="0"/>
          <a:ext cx="0" cy="0"/>
          <a:chOff x="0" y="0"/>
          <a:chExt cx="0" cy="0"/>
        </a:xfrm>
      </p:grpSpPr>
      <p:pic>
        <p:nvPicPr>
          <p:cNvPr descr="marco.png" id="96" name="Google Shape;9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7" name="Google Shape;97;p21"/>
          <p:cNvSpPr txBox="1"/>
          <p:nvPr>
            <p:ph idx="12" type="sldNum"/>
          </p:nvPr>
        </p:nvSpPr>
        <p:spPr>
          <a:xfrm>
            <a:off x="637950" y="0"/>
            <a:ext cx="7860600" cy="637800"/>
          </a:xfrm>
          <a:prstGeom prst="rect">
            <a:avLst/>
          </a:prstGeom>
        </p:spPr>
        <p:txBody>
          <a:bodyPr anchorCtr="0" anchor="b"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22"/>
          <p:cNvSpPr/>
          <p:nvPr/>
        </p:nvSpPr>
        <p:spPr>
          <a:xfrm>
            <a:off x="-25" y="3825189"/>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100" name="Google Shape;100;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1" name="Google Shape;101;p22"/>
          <p:cNvSpPr txBox="1"/>
          <p:nvPr>
            <p:ph idx="1" type="body"/>
          </p:nvPr>
        </p:nvSpPr>
        <p:spPr>
          <a:xfrm>
            <a:off x="782250" y="3825200"/>
            <a:ext cx="7609200" cy="671400"/>
          </a:xfrm>
          <a:prstGeom prst="rect">
            <a:avLst/>
          </a:prstGeom>
        </p:spPr>
        <p:txBody>
          <a:bodyPr anchorCtr="0" anchor="ctr" bIns="91425" lIns="91425" spcFirstLastPara="1" rIns="91425" wrap="square" tIns="91425">
            <a:noAutofit/>
          </a:bodyPr>
          <a:lstStyle>
            <a:lvl1pPr indent="-228600" lvl="0" marL="457200" rtl="0">
              <a:spcBef>
                <a:spcPts val="360"/>
              </a:spcBef>
              <a:spcAft>
                <a:spcPts val="0"/>
              </a:spcAft>
              <a:buClr>
                <a:srgbClr val="FFFFFF"/>
              </a:buClr>
              <a:buSzPts val="1400"/>
              <a:buNone/>
              <a:defRPr sz="1400">
                <a:solidFill>
                  <a:srgbClr val="FFFFFF"/>
                </a:solidFill>
              </a:defRPr>
            </a:lvl1pPr>
          </a:lstStyle>
          <a:p/>
        </p:txBody>
      </p:sp>
      <p:sp>
        <p:nvSpPr>
          <p:cNvPr id="102" name="Google Shape;102;p22"/>
          <p:cNvSpPr txBox="1"/>
          <p:nvPr>
            <p:ph idx="12" type="sldNum"/>
          </p:nvPr>
        </p:nvSpPr>
        <p:spPr>
          <a:xfrm>
            <a:off x="7842625" y="648725"/>
            <a:ext cx="548700" cy="414600"/>
          </a:xfrm>
          <a:prstGeom prst="rect">
            <a:avLst/>
          </a:prstGeom>
        </p:spPr>
        <p:txBody>
          <a:bodyPr anchorCtr="0" anchor="b"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3"/>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105" name="Google Shape;105;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23"/>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
    <p:spTree>
      <p:nvGrpSpPr>
        <p:cNvPr id="107" name="Shape 107"/>
        <p:cNvGrpSpPr/>
        <p:nvPr/>
      </p:nvGrpSpPr>
      <p:grpSpPr>
        <a:xfrm>
          <a:off x="0" y="0"/>
          <a:ext cx="0" cy="0"/>
          <a:chOff x="0" y="0"/>
          <a:chExt cx="0" cy="0"/>
        </a:xfrm>
      </p:grpSpPr>
      <p:sp>
        <p:nvSpPr>
          <p:cNvPr id="108" name="Google Shape;108;p24"/>
          <p:cNvSpPr/>
          <p:nvPr/>
        </p:nvSpPr>
        <p:spPr>
          <a:xfrm flipH="1" rot="10800000">
            <a:off x="-25" y="1289850"/>
            <a:ext cx="91440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109" name="Google Shape;10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0" name="Google Shape;110;p24"/>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010200" y="648725"/>
            <a:ext cx="7131300" cy="671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rt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1010200" y="1434950"/>
            <a:ext cx="7131300" cy="27801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rtl="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rtl="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7766425" y="648725"/>
            <a:ext cx="548700" cy="671400"/>
          </a:xfrm>
          <a:prstGeom prst="rect">
            <a:avLst/>
          </a:prstGeom>
          <a:noFill/>
          <a:ln>
            <a:noFill/>
          </a:ln>
        </p:spPr>
        <p:txBody>
          <a:bodyPr anchorCtr="0" anchor="b" bIns="91425" lIns="91425" spcFirstLastPara="1" rIns="91425" wrap="square" tIns="91425">
            <a:noAutofit/>
          </a:bodyPr>
          <a:lstStyle>
            <a:lvl1pPr lvl="0" rtl="0" algn="r">
              <a:buNone/>
              <a:defRPr sz="1200">
                <a:solidFill>
                  <a:schemeClr val="lt1"/>
                </a:solidFill>
                <a:latin typeface="Montserrat"/>
                <a:ea typeface="Montserrat"/>
                <a:cs typeface="Montserrat"/>
                <a:sym typeface="Montserrat"/>
              </a:defRPr>
            </a:lvl1pPr>
            <a:lvl2pPr lvl="1" rtl="0" algn="r">
              <a:buNone/>
              <a:defRPr sz="1200">
                <a:solidFill>
                  <a:schemeClr val="lt1"/>
                </a:solidFill>
                <a:latin typeface="Montserrat"/>
                <a:ea typeface="Montserrat"/>
                <a:cs typeface="Montserrat"/>
                <a:sym typeface="Montserrat"/>
              </a:defRPr>
            </a:lvl2pPr>
            <a:lvl3pPr lvl="2" rtl="0" algn="r">
              <a:buNone/>
              <a:defRPr sz="1200">
                <a:solidFill>
                  <a:schemeClr val="lt1"/>
                </a:solidFill>
                <a:latin typeface="Montserrat"/>
                <a:ea typeface="Montserrat"/>
                <a:cs typeface="Montserrat"/>
                <a:sym typeface="Montserrat"/>
              </a:defRPr>
            </a:lvl3pPr>
            <a:lvl4pPr lvl="3" rtl="0" algn="r">
              <a:buNone/>
              <a:defRPr sz="1200">
                <a:solidFill>
                  <a:schemeClr val="lt1"/>
                </a:solidFill>
                <a:latin typeface="Montserrat"/>
                <a:ea typeface="Montserrat"/>
                <a:cs typeface="Montserrat"/>
                <a:sym typeface="Montserrat"/>
              </a:defRPr>
            </a:lvl4pPr>
            <a:lvl5pPr lvl="4" rtl="0" algn="r">
              <a:buNone/>
              <a:defRPr sz="1200">
                <a:solidFill>
                  <a:schemeClr val="lt1"/>
                </a:solidFill>
                <a:latin typeface="Montserrat"/>
                <a:ea typeface="Montserrat"/>
                <a:cs typeface="Montserrat"/>
                <a:sym typeface="Montserrat"/>
              </a:defRPr>
            </a:lvl5pPr>
            <a:lvl6pPr lvl="5" rtl="0" algn="r">
              <a:buNone/>
              <a:defRPr sz="1200">
                <a:solidFill>
                  <a:schemeClr val="lt1"/>
                </a:solidFill>
                <a:latin typeface="Montserrat"/>
                <a:ea typeface="Montserrat"/>
                <a:cs typeface="Montserrat"/>
                <a:sym typeface="Montserrat"/>
              </a:defRPr>
            </a:lvl6pPr>
            <a:lvl7pPr lvl="6" rtl="0" algn="r">
              <a:buNone/>
              <a:defRPr sz="1200">
                <a:solidFill>
                  <a:schemeClr val="lt1"/>
                </a:solidFill>
                <a:latin typeface="Montserrat"/>
                <a:ea typeface="Montserrat"/>
                <a:cs typeface="Montserrat"/>
                <a:sym typeface="Montserrat"/>
              </a:defRPr>
            </a:lvl7pPr>
            <a:lvl8pPr lvl="7" rtl="0" algn="r">
              <a:buNone/>
              <a:defRPr sz="1200">
                <a:solidFill>
                  <a:schemeClr val="lt1"/>
                </a:solidFill>
                <a:latin typeface="Montserrat"/>
                <a:ea typeface="Montserrat"/>
                <a:cs typeface="Montserrat"/>
                <a:sym typeface="Montserrat"/>
              </a:defRPr>
            </a:lvl8pPr>
            <a:lvl9pPr lvl="8" rtl="0" algn="r">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19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5.png"/><Relationship Id="rId7"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s://www.republicaninsurrectionists.com" TargetMode="External"/><Relationship Id="rId7" Type="http://schemas.openxmlformats.org/officeDocument/2006/relationships/hyperlink" Target="https://shadyshirke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s://docs.google.com/forms/d/e/1FAIpQLScVut17GQ30YWg9H-vej8oIEjH-b70etmUKSPkGX6xJUpH33Q/viewform"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arubley@michigandem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p25"/>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16" name="Google Shape;116;p25"/>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17" name="Google Shape;117;p25"/>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18" name="Google Shape;118;p25"/>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19" name="Google Shape;119;p25"/>
          <p:cNvSpPr txBox="1"/>
          <p:nvPr/>
        </p:nvSpPr>
        <p:spPr>
          <a:xfrm>
            <a:off x="714275" y="637575"/>
            <a:ext cx="7911600" cy="264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latin typeface="Poppins"/>
                <a:ea typeface="Poppins"/>
                <a:cs typeface="Poppins"/>
                <a:sym typeface="Poppins"/>
              </a:rPr>
              <a:t>Rapid </a:t>
            </a:r>
            <a:r>
              <a:rPr b="1" lang="en" sz="4000">
                <a:latin typeface="Poppins"/>
                <a:ea typeface="Poppins"/>
                <a:cs typeface="Poppins"/>
                <a:sym typeface="Poppins"/>
              </a:rPr>
              <a:t>Responsive Communications Strategy</a:t>
            </a:r>
            <a:endParaRPr b="1" sz="4000">
              <a:latin typeface="Poppins"/>
              <a:ea typeface="Poppins"/>
              <a:cs typeface="Poppins"/>
              <a:sym typeface="Poppins"/>
            </a:endParaRPr>
          </a:p>
          <a:p>
            <a:pPr indent="0" lvl="0" marL="0" rtl="0" algn="ctr">
              <a:spcBef>
                <a:spcPts val="0"/>
              </a:spcBef>
              <a:spcAft>
                <a:spcPts val="0"/>
              </a:spcAft>
              <a:buNone/>
            </a:pPr>
            <a:r>
              <a:rPr b="1" lang="en" sz="4000">
                <a:latin typeface="Poppins"/>
                <a:ea typeface="Poppins"/>
                <a:cs typeface="Poppins"/>
                <a:sym typeface="Poppins"/>
              </a:rPr>
              <a:t>&amp;</a:t>
            </a:r>
            <a:endParaRPr b="1" sz="4000">
              <a:latin typeface="Poppins"/>
              <a:ea typeface="Poppins"/>
              <a:cs typeface="Poppins"/>
              <a:sym typeface="Poppins"/>
            </a:endParaRPr>
          </a:p>
          <a:p>
            <a:pPr indent="0" lvl="0" marL="0" rtl="0" algn="ctr">
              <a:spcBef>
                <a:spcPts val="0"/>
              </a:spcBef>
              <a:spcAft>
                <a:spcPts val="0"/>
              </a:spcAft>
              <a:buNone/>
            </a:pPr>
            <a:r>
              <a:rPr b="1" lang="en" sz="4000">
                <a:latin typeface="Poppins"/>
                <a:ea typeface="Poppins"/>
                <a:cs typeface="Poppins"/>
                <a:sym typeface="Poppins"/>
              </a:rPr>
              <a:t>The American Rescue Plan</a:t>
            </a:r>
            <a:endParaRPr b="1" sz="40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pic>
        <p:nvPicPr>
          <p:cNvPr id="205" name="Google Shape;205;p34"/>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206" name="Google Shape;206;p34"/>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207" name="Google Shape;207;p34"/>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208" name="Google Shape;208;p34"/>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209" name="Google Shape;209;p34"/>
          <p:cNvSpPr txBox="1"/>
          <p:nvPr/>
        </p:nvSpPr>
        <p:spPr>
          <a:xfrm>
            <a:off x="-25" y="762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Rapid Response Tools</a:t>
            </a:r>
            <a:endParaRPr b="1" sz="3200">
              <a:latin typeface="Poppins"/>
              <a:ea typeface="Poppins"/>
              <a:cs typeface="Poppins"/>
              <a:sym typeface="Poppins"/>
            </a:endParaRPr>
          </a:p>
        </p:txBody>
      </p:sp>
      <p:sp>
        <p:nvSpPr>
          <p:cNvPr id="210" name="Google Shape;210;p34"/>
          <p:cNvSpPr txBox="1"/>
          <p:nvPr/>
        </p:nvSpPr>
        <p:spPr>
          <a:xfrm>
            <a:off x="342900" y="707325"/>
            <a:ext cx="8521800" cy="358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dk1"/>
                </a:solidFill>
              </a:rPr>
              <a:t>Statement to local media</a:t>
            </a:r>
            <a:endParaRPr b="1" sz="1700">
              <a:solidFill>
                <a:schemeClr val="dk1"/>
              </a:solidFill>
            </a:endParaRPr>
          </a:p>
          <a:p>
            <a:pPr indent="0" lvl="0" marL="0" rtl="0" algn="ctr">
              <a:spcBef>
                <a:spcPts val="0"/>
              </a:spcBef>
              <a:spcAft>
                <a:spcPts val="0"/>
              </a:spcAft>
              <a:buNone/>
            </a:pPr>
            <a:r>
              <a:t/>
            </a:r>
            <a:endParaRPr b="1" sz="1700">
              <a:solidFill>
                <a:schemeClr val="dk1"/>
              </a:solidFill>
            </a:endParaRPr>
          </a:p>
          <a:p>
            <a:pPr indent="0" lvl="0" marL="0" rtl="0" algn="ctr">
              <a:spcBef>
                <a:spcPts val="0"/>
              </a:spcBef>
              <a:spcAft>
                <a:spcPts val="0"/>
              </a:spcAft>
              <a:buNone/>
            </a:pPr>
            <a:r>
              <a:rPr b="1" lang="en" sz="1700">
                <a:solidFill>
                  <a:schemeClr val="dk1"/>
                </a:solidFill>
              </a:rPr>
              <a:t>Video/Print/Radio</a:t>
            </a:r>
            <a:endParaRPr b="1" sz="1700">
              <a:solidFill>
                <a:schemeClr val="dk1"/>
              </a:solidFill>
            </a:endParaRPr>
          </a:p>
          <a:p>
            <a:pPr indent="0" lvl="0" marL="0" rtl="0" algn="ctr">
              <a:spcBef>
                <a:spcPts val="0"/>
              </a:spcBef>
              <a:spcAft>
                <a:spcPts val="0"/>
              </a:spcAft>
              <a:buNone/>
            </a:pPr>
            <a:r>
              <a:t/>
            </a:r>
            <a:endParaRPr b="1" sz="1700">
              <a:solidFill>
                <a:schemeClr val="dk1"/>
              </a:solidFill>
            </a:endParaRPr>
          </a:p>
          <a:p>
            <a:pPr indent="0" lvl="0" marL="0" rtl="0" algn="ctr">
              <a:spcBef>
                <a:spcPts val="0"/>
              </a:spcBef>
              <a:spcAft>
                <a:spcPts val="0"/>
              </a:spcAft>
              <a:buNone/>
            </a:pPr>
            <a:r>
              <a:rPr b="1" lang="en" sz="1700">
                <a:solidFill>
                  <a:schemeClr val="dk1"/>
                </a:solidFill>
              </a:rPr>
              <a:t>Email to supporters</a:t>
            </a:r>
            <a:endParaRPr b="1" sz="1700">
              <a:solidFill>
                <a:schemeClr val="dk1"/>
              </a:solidFill>
            </a:endParaRPr>
          </a:p>
          <a:p>
            <a:pPr indent="0" lvl="0" marL="0" rtl="0" algn="ctr">
              <a:spcBef>
                <a:spcPts val="0"/>
              </a:spcBef>
              <a:spcAft>
                <a:spcPts val="0"/>
              </a:spcAft>
              <a:buNone/>
            </a:pPr>
            <a:r>
              <a:t/>
            </a:r>
            <a:endParaRPr b="1" sz="1700">
              <a:solidFill>
                <a:schemeClr val="dk1"/>
              </a:solidFill>
            </a:endParaRPr>
          </a:p>
          <a:p>
            <a:pPr indent="0" lvl="0" marL="0" rtl="0" algn="ctr">
              <a:spcBef>
                <a:spcPts val="0"/>
              </a:spcBef>
              <a:spcAft>
                <a:spcPts val="0"/>
              </a:spcAft>
              <a:buNone/>
            </a:pPr>
            <a:r>
              <a:rPr b="1" lang="en" sz="1700">
                <a:solidFill>
                  <a:schemeClr val="dk1"/>
                </a:solidFill>
              </a:rPr>
              <a:t>Phone calls to supporters</a:t>
            </a:r>
            <a:endParaRPr b="1" sz="1700">
              <a:solidFill>
                <a:schemeClr val="dk1"/>
              </a:solidFill>
            </a:endParaRPr>
          </a:p>
          <a:p>
            <a:pPr indent="0" lvl="0" marL="0" rtl="0" algn="ctr">
              <a:spcBef>
                <a:spcPts val="0"/>
              </a:spcBef>
              <a:spcAft>
                <a:spcPts val="0"/>
              </a:spcAft>
              <a:buNone/>
            </a:pPr>
            <a:r>
              <a:t/>
            </a:r>
            <a:endParaRPr b="1" sz="1700">
              <a:solidFill>
                <a:schemeClr val="dk1"/>
              </a:solidFill>
            </a:endParaRPr>
          </a:p>
          <a:p>
            <a:pPr indent="0" lvl="0" marL="0" rtl="0" algn="ctr">
              <a:spcBef>
                <a:spcPts val="0"/>
              </a:spcBef>
              <a:spcAft>
                <a:spcPts val="0"/>
              </a:spcAft>
              <a:buNone/>
            </a:pPr>
            <a:r>
              <a:rPr b="1" lang="en" sz="1700">
                <a:solidFill>
                  <a:schemeClr val="dk1"/>
                </a:solidFill>
              </a:rPr>
              <a:t>Call to action to supporters</a:t>
            </a:r>
            <a:endParaRPr b="1" sz="1700">
              <a:solidFill>
                <a:schemeClr val="dk1"/>
              </a:solidFill>
            </a:endParaRPr>
          </a:p>
          <a:p>
            <a:pPr indent="0" lvl="0" marL="0" rtl="0" algn="ctr">
              <a:spcBef>
                <a:spcPts val="0"/>
              </a:spcBef>
              <a:spcAft>
                <a:spcPts val="0"/>
              </a:spcAft>
              <a:buNone/>
            </a:pPr>
            <a:r>
              <a:t/>
            </a:r>
            <a:endParaRPr b="1" sz="1700">
              <a:solidFill>
                <a:schemeClr val="dk1"/>
              </a:solidFill>
            </a:endParaRPr>
          </a:p>
          <a:p>
            <a:pPr indent="0" lvl="0" marL="0" rtl="0" algn="ctr">
              <a:spcBef>
                <a:spcPts val="0"/>
              </a:spcBef>
              <a:spcAft>
                <a:spcPts val="0"/>
              </a:spcAft>
              <a:buNone/>
            </a:pPr>
            <a:r>
              <a:rPr b="1" lang="en" sz="1700">
                <a:solidFill>
                  <a:schemeClr val="dk1"/>
                </a:solidFill>
              </a:rPr>
              <a:t>Website</a:t>
            </a:r>
            <a:endParaRPr b="1" sz="1700">
              <a:solidFill>
                <a:schemeClr val="dk1"/>
              </a:solidFill>
            </a:endParaRPr>
          </a:p>
          <a:p>
            <a:pPr indent="0" lvl="0" marL="0" rtl="0" algn="ctr">
              <a:spcBef>
                <a:spcPts val="0"/>
              </a:spcBef>
              <a:spcAft>
                <a:spcPts val="0"/>
              </a:spcAft>
              <a:buNone/>
            </a:pPr>
            <a:r>
              <a:t/>
            </a:r>
            <a:endParaRPr b="1" sz="1700">
              <a:solidFill>
                <a:schemeClr val="dk1"/>
              </a:solidFill>
            </a:endParaRPr>
          </a:p>
          <a:p>
            <a:pPr indent="0" lvl="0" marL="0" rtl="0" algn="ctr">
              <a:spcBef>
                <a:spcPts val="0"/>
              </a:spcBef>
              <a:spcAft>
                <a:spcPts val="0"/>
              </a:spcAft>
              <a:buNone/>
            </a:pPr>
            <a:r>
              <a:rPr b="1" lang="en" sz="1700">
                <a:solidFill>
                  <a:schemeClr val="dk1"/>
                </a:solidFill>
              </a:rPr>
              <a:t>Social Media!</a:t>
            </a:r>
            <a:endParaRPr b="1" sz="1700">
              <a:solidFill>
                <a:schemeClr val="dk1"/>
              </a:solidFill>
            </a:endParaRPr>
          </a:p>
        </p:txBody>
      </p:sp>
      <p:pic>
        <p:nvPicPr>
          <p:cNvPr id="211" name="Google Shape;211;p34"/>
          <p:cNvPicPr preferRelativeResize="0"/>
          <p:nvPr/>
        </p:nvPicPr>
        <p:blipFill>
          <a:blip r:embed="rId6">
            <a:alphaModFix/>
          </a:blip>
          <a:stretch>
            <a:fillRect/>
          </a:stretch>
        </p:blipFill>
        <p:spPr>
          <a:xfrm>
            <a:off x="7374125" y="3706950"/>
            <a:ext cx="566550" cy="566550"/>
          </a:xfrm>
          <a:prstGeom prst="rect">
            <a:avLst/>
          </a:prstGeom>
          <a:noFill/>
          <a:ln>
            <a:noFill/>
          </a:ln>
        </p:spPr>
      </p:pic>
      <p:pic>
        <p:nvPicPr>
          <p:cNvPr id="212" name="Google Shape;212;p34"/>
          <p:cNvPicPr preferRelativeResize="0"/>
          <p:nvPr/>
        </p:nvPicPr>
        <p:blipFill>
          <a:blip r:embed="rId7">
            <a:alphaModFix/>
          </a:blip>
          <a:stretch>
            <a:fillRect/>
          </a:stretch>
        </p:blipFill>
        <p:spPr>
          <a:xfrm>
            <a:off x="6043250" y="3763857"/>
            <a:ext cx="1203526" cy="452749"/>
          </a:xfrm>
          <a:prstGeom prst="rect">
            <a:avLst/>
          </a:prstGeom>
          <a:noFill/>
          <a:ln>
            <a:noFill/>
          </a:ln>
        </p:spPr>
      </p:pic>
      <p:pic>
        <p:nvPicPr>
          <p:cNvPr id="213" name="Google Shape;213;p34"/>
          <p:cNvPicPr preferRelativeResize="0"/>
          <p:nvPr/>
        </p:nvPicPr>
        <p:blipFill>
          <a:blip r:embed="rId8">
            <a:alphaModFix/>
          </a:blip>
          <a:stretch>
            <a:fillRect/>
          </a:stretch>
        </p:blipFill>
        <p:spPr>
          <a:xfrm>
            <a:off x="5483250" y="3763850"/>
            <a:ext cx="432640" cy="45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pic>
        <p:nvPicPr>
          <p:cNvPr id="218" name="Google Shape;218;p35"/>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219" name="Google Shape;219;p35"/>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220" name="Google Shape;220;p35"/>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221" name="Google Shape;221;p35"/>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222" name="Google Shape;222;p35"/>
          <p:cNvSpPr txBox="1"/>
          <p:nvPr/>
        </p:nvSpPr>
        <p:spPr>
          <a:xfrm>
            <a:off x="0" y="19615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Examples of Rapid Response</a:t>
            </a:r>
            <a:endParaRPr b="1" sz="3200">
              <a:latin typeface="Poppins"/>
              <a:ea typeface="Poppins"/>
              <a:cs typeface="Poppins"/>
              <a:sym typeface="Poppins"/>
            </a:endParaRPr>
          </a:p>
        </p:txBody>
      </p:sp>
      <p:pic>
        <p:nvPicPr>
          <p:cNvPr id="223" name="Google Shape;223;p35"/>
          <p:cNvPicPr preferRelativeResize="0"/>
          <p:nvPr/>
        </p:nvPicPr>
        <p:blipFill>
          <a:blip r:embed="rId6">
            <a:alphaModFix/>
          </a:blip>
          <a:stretch>
            <a:fillRect/>
          </a:stretch>
        </p:blipFill>
        <p:spPr>
          <a:xfrm>
            <a:off x="574325" y="873250"/>
            <a:ext cx="3842777" cy="3575624"/>
          </a:xfrm>
          <a:prstGeom prst="rect">
            <a:avLst/>
          </a:prstGeom>
          <a:noFill/>
          <a:ln>
            <a:noFill/>
          </a:ln>
        </p:spPr>
      </p:pic>
      <p:pic>
        <p:nvPicPr>
          <p:cNvPr id="224" name="Google Shape;224;p35"/>
          <p:cNvPicPr preferRelativeResize="0"/>
          <p:nvPr/>
        </p:nvPicPr>
        <p:blipFill>
          <a:blip r:embed="rId7">
            <a:alphaModFix/>
          </a:blip>
          <a:stretch>
            <a:fillRect/>
          </a:stretch>
        </p:blipFill>
        <p:spPr>
          <a:xfrm>
            <a:off x="4819975" y="915238"/>
            <a:ext cx="3683675" cy="3465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pic>
        <p:nvPicPr>
          <p:cNvPr id="229" name="Google Shape;229;p36"/>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230" name="Google Shape;230;p36"/>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231" name="Google Shape;231;p36"/>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232" name="Google Shape;232;p36"/>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233" name="Google Shape;233;p36"/>
          <p:cNvSpPr txBox="1"/>
          <p:nvPr/>
        </p:nvSpPr>
        <p:spPr>
          <a:xfrm>
            <a:off x="0" y="19615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Examples of Rapid Response (web based)</a:t>
            </a:r>
            <a:endParaRPr b="1" sz="3200">
              <a:latin typeface="Poppins"/>
              <a:ea typeface="Poppins"/>
              <a:cs typeface="Poppins"/>
              <a:sym typeface="Poppins"/>
            </a:endParaRPr>
          </a:p>
        </p:txBody>
      </p:sp>
      <p:sp>
        <p:nvSpPr>
          <p:cNvPr id="234" name="Google Shape;234;p36"/>
          <p:cNvSpPr txBox="1"/>
          <p:nvPr/>
        </p:nvSpPr>
        <p:spPr>
          <a:xfrm>
            <a:off x="588450" y="1101850"/>
            <a:ext cx="7638900" cy="2016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b="1" lang="en" sz="1700" u="sng">
                <a:solidFill>
                  <a:schemeClr val="hlink"/>
                </a:solidFill>
                <a:hlinkClick r:id="rId6"/>
              </a:rPr>
              <a:t>GOP Hall of Shame: Sedition Edition</a:t>
            </a:r>
            <a:endParaRPr b="1" sz="1700"/>
          </a:p>
          <a:p>
            <a:pPr indent="0" lvl="0" marL="0" rtl="0" algn="l">
              <a:spcBef>
                <a:spcPts val="0"/>
              </a:spcBef>
              <a:spcAft>
                <a:spcPts val="0"/>
              </a:spcAft>
              <a:buNone/>
            </a:pPr>
            <a:r>
              <a:t/>
            </a:r>
            <a:endParaRPr b="1" sz="1700"/>
          </a:p>
          <a:p>
            <a:pPr indent="-336550" lvl="0" marL="457200" rtl="0" algn="l">
              <a:spcBef>
                <a:spcPts val="0"/>
              </a:spcBef>
              <a:spcAft>
                <a:spcPts val="0"/>
              </a:spcAft>
              <a:buSzPts val="1700"/>
              <a:buChar char="●"/>
            </a:pPr>
            <a:r>
              <a:rPr b="1" lang="en" sz="1700"/>
              <a:t>John James Revealed</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b="1" lang="en" sz="1700" u="sng">
                <a:solidFill>
                  <a:schemeClr val="hlink"/>
                </a:solidFill>
                <a:hlinkClick r:id="rId7"/>
              </a:rPr>
              <a:t>Shady Shirkey</a:t>
            </a:r>
            <a:endParaRPr b="1" sz="1700"/>
          </a:p>
          <a:p>
            <a:pPr indent="0" lvl="0" marL="0" rtl="0" algn="l">
              <a:spcBef>
                <a:spcPts val="0"/>
              </a:spcBef>
              <a:spcAft>
                <a:spcPts val="0"/>
              </a:spcAft>
              <a:buNone/>
            </a:pPr>
            <a:r>
              <a:t/>
            </a:r>
            <a:endParaRPr b="1" sz="1700"/>
          </a:p>
          <a:p>
            <a:pPr indent="0" lvl="0" marL="0" rtl="0" algn="l">
              <a:spcBef>
                <a:spcPts val="0"/>
              </a:spcBef>
              <a:spcAft>
                <a:spcPts val="0"/>
              </a:spcAft>
              <a:buNone/>
            </a:pPr>
            <a:r>
              <a:t/>
            </a:r>
            <a:endParaRPr b="1"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pic>
        <p:nvPicPr>
          <p:cNvPr id="239" name="Google Shape;239;p37"/>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240" name="Google Shape;240;p37"/>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241" name="Google Shape;241;p37"/>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242" name="Google Shape;242;p37"/>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pic>
        <p:nvPicPr>
          <p:cNvPr id="243" name="Google Shape;243;p37"/>
          <p:cNvPicPr preferRelativeResize="0"/>
          <p:nvPr/>
        </p:nvPicPr>
        <p:blipFill rotWithShape="1">
          <a:blip r:embed="rId6">
            <a:alphaModFix/>
          </a:blip>
          <a:srcRect b="19161" l="0" r="0" t="2178"/>
          <a:stretch/>
        </p:blipFill>
        <p:spPr>
          <a:xfrm>
            <a:off x="620925" y="2998675"/>
            <a:ext cx="8031500" cy="1968500"/>
          </a:xfrm>
          <a:prstGeom prst="rect">
            <a:avLst/>
          </a:prstGeom>
          <a:noFill/>
          <a:ln>
            <a:noFill/>
          </a:ln>
        </p:spPr>
      </p:pic>
      <p:pic>
        <p:nvPicPr>
          <p:cNvPr id="244" name="Google Shape;244;p37"/>
          <p:cNvPicPr preferRelativeResize="0"/>
          <p:nvPr/>
        </p:nvPicPr>
        <p:blipFill>
          <a:blip r:embed="rId7">
            <a:alphaModFix/>
          </a:blip>
          <a:stretch>
            <a:fillRect/>
          </a:stretch>
        </p:blipFill>
        <p:spPr>
          <a:xfrm>
            <a:off x="2211750" y="105375"/>
            <a:ext cx="3956101" cy="27173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pic>
        <p:nvPicPr>
          <p:cNvPr id="249" name="Google Shape;249;p38"/>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250" name="Google Shape;250;p38"/>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251" name="Google Shape;251;p38"/>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252" name="Google Shape;252;p38"/>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253" name="Google Shape;253;p38"/>
          <p:cNvSpPr txBox="1"/>
          <p:nvPr/>
        </p:nvSpPr>
        <p:spPr>
          <a:xfrm>
            <a:off x="1313700" y="790425"/>
            <a:ext cx="7295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Poppins"/>
              <a:ea typeface="Poppins"/>
              <a:cs typeface="Poppins"/>
              <a:sym typeface="Poppins"/>
            </a:endParaRPr>
          </a:p>
        </p:txBody>
      </p:sp>
      <p:sp>
        <p:nvSpPr>
          <p:cNvPr id="254" name="Google Shape;254;p38"/>
          <p:cNvSpPr txBox="1"/>
          <p:nvPr/>
        </p:nvSpPr>
        <p:spPr>
          <a:xfrm>
            <a:off x="342900" y="1221525"/>
            <a:ext cx="8211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200">
              <a:solidFill>
                <a:schemeClr val="dk1"/>
              </a:solidFill>
              <a:latin typeface="Poppins"/>
              <a:ea typeface="Poppins"/>
              <a:cs typeface="Poppins"/>
              <a:sym typeface="Poppins"/>
            </a:endParaRPr>
          </a:p>
        </p:txBody>
      </p:sp>
      <p:sp>
        <p:nvSpPr>
          <p:cNvPr id="255" name="Google Shape;255;p38"/>
          <p:cNvSpPr txBox="1"/>
          <p:nvPr/>
        </p:nvSpPr>
        <p:spPr>
          <a:xfrm>
            <a:off x="555750" y="991500"/>
            <a:ext cx="8260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Rapid response never really stops.  There will always be another comment, ad, or tweet-storm to react to but it is important to take a breath and assess your work.</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What went well? Did we reclaim the narrative?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What went poorly? Did any part of our response backfire?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How can we </a:t>
            </a:r>
            <a:r>
              <a:rPr lang="en"/>
              <a:t>improve</a:t>
            </a:r>
            <a:r>
              <a:rPr lang="en"/>
              <a:t> our response next time? </a:t>
            </a:r>
            <a:endParaRPr/>
          </a:p>
        </p:txBody>
      </p:sp>
      <p:sp>
        <p:nvSpPr>
          <p:cNvPr id="256" name="Google Shape;256;p38"/>
          <p:cNvSpPr txBox="1"/>
          <p:nvPr/>
        </p:nvSpPr>
        <p:spPr>
          <a:xfrm>
            <a:off x="0" y="2286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chemeClr val="dk1"/>
                </a:solidFill>
                <a:latin typeface="Poppins"/>
                <a:ea typeface="Poppins"/>
                <a:cs typeface="Poppins"/>
                <a:sym typeface="Poppins"/>
              </a:rPr>
              <a:t>The Debrief</a:t>
            </a:r>
            <a:endParaRPr b="1" sz="3200">
              <a:solidFill>
                <a:schemeClr val="dk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nvSpPr>
        <p:spPr>
          <a:xfrm>
            <a:off x="1348625" y="1575125"/>
            <a:ext cx="66291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200">
                <a:solidFill>
                  <a:schemeClr val="lt1"/>
                </a:solidFill>
                <a:latin typeface="Montserrat"/>
                <a:ea typeface="Montserrat"/>
                <a:cs typeface="Montserrat"/>
                <a:sym typeface="Montserrat"/>
              </a:rPr>
              <a:t>How to Talk About the American Rescue Plan</a:t>
            </a:r>
            <a:endParaRPr b="1" sz="5200">
              <a:solidFill>
                <a:schemeClr val="lt1"/>
              </a:solidFill>
              <a:latin typeface="Montserrat"/>
              <a:ea typeface="Montserrat"/>
              <a:cs typeface="Montserrat"/>
              <a:sym typeface="Montserrat"/>
            </a:endParaRPr>
          </a:p>
        </p:txBody>
      </p:sp>
      <p:pic>
        <p:nvPicPr>
          <p:cNvPr id="262" name="Google Shape;262;p39"/>
          <p:cNvPicPr preferRelativeResize="0"/>
          <p:nvPr/>
        </p:nvPicPr>
        <p:blipFill>
          <a:blip r:embed="rId3">
            <a:alphaModFix/>
          </a:blip>
          <a:stretch>
            <a:fillRect/>
          </a:stretch>
        </p:blipFill>
        <p:spPr>
          <a:xfrm>
            <a:off x="7977725" y="791997"/>
            <a:ext cx="387699" cy="387681"/>
          </a:xfrm>
          <a:prstGeom prst="rect">
            <a:avLst/>
          </a:prstGeom>
          <a:noFill/>
          <a:ln>
            <a:noFill/>
          </a:ln>
        </p:spPr>
      </p:pic>
      <p:pic>
        <p:nvPicPr>
          <p:cNvPr id="263" name="Google Shape;263;p39"/>
          <p:cNvPicPr preferRelativeResize="0"/>
          <p:nvPr/>
        </p:nvPicPr>
        <p:blipFill>
          <a:blip r:embed="rId4">
            <a:alphaModFix/>
          </a:blip>
          <a:stretch>
            <a:fillRect/>
          </a:stretch>
        </p:blipFill>
        <p:spPr>
          <a:xfrm>
            <a:off x="6202850" y="2729793"/>
            <a:ext cx="1774875" cy="1338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1000"/>
                                        <p:tgtEl>
                                          <p:spTgt spid="263"/>
                                        </p:tgtEl>
                                        <p:attrNameLst>
                                          <p:attrName>ppt_w</p:attrName>
                                        </p:attrNameLst>
                                      </p:cBhvr>
                                      <p:tavLst>
                                        <p:tav fmla="" tm="0">
                                          <p:val>
                                            <p:strVal val="0"/>
                                          </p:val>
                                        </p:tav>
                                        <p:tav fmla="" tm="100000">
                                          <p:val>
                                            <p:strVal val="#ppt_w"/>
                                          </p:val>
                                        </p:tav>
                                      </p:tavLst>
                                    </p:anim>
                                    <p:anim calcmode="lin" valueType="num">
                                      <p:cBhvr additive="base">
                                        <p:cTn dur="1000"/>
                                        <p:tgtEl>
                                          <p:spTgt spid="2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0"/>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Let’s Be Clear: This. Is. Urgent. </a:t>
            </a:r>
            <a:endParaRPr sz="3000"/>
          </a:p>
        </p:txBody>
      </p:sp>
      <p:sp>
        <p:nvSpPr>
          <p:cNvPr id="269" name="Google Shape;269;p40"/>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SzPts val="1200"/>
              <a:buChar char="➔"/>
            </a:pPr>
            <a:r>
              <a:rPr lang="en" sz="1200"/>
              <a:t>Just 50 days after taking office, President Biden signed a bold and historic package that will provide desperately needed relief to millions of working Americans</a:t>
            </a:r>
            <a:endParaRPr sz="1200"/>
          </a:p>
          <a:p>
            <a:pPr indent="-304800" lvl="1" marL="914400" rtl="0" algn="l">
              <a:spcBef>
                <a:spcPts val="1000"/>
              </a:spcBef>
              <a:spcAft>
                <a:spcPts val="0"/>
              </a:spcAft>
              <a:buSzPts val="1200"/>
              <a:buChar char="◆"/>
            </a:pPr>
            <a:r>
              <a:rPr lang="en" sz="1200"/>
              <a:t>But the work isn’t done. </a:t>
            </a:r>
            <a:r>
              <a:rPr b="1" lang="en" sz="1200"/>
              <a:t>We need to make sure voters know </a:t>
            </a:r>
            <a:r>
              <a:rPr b="1" lang="en" sz="1200" u="sng"/>
              <a:t>Democrats</a:t>
            </a:r>
            <a:r>
              <a:rPr b="1" lang="en" sz="1200"/>
              <a:t> delivered for them when it mattered most</a:t>
            </a:r>
            <a:endParaRPr b="1" sz="1200"/>
          </a:p>
          <a:p>
            <a:pPr indent="-304800" lvl="1" marL="914400" rtl="0" algn="l">
              <a:spcBef>
                <a:spcPts val="1000"/>
              </a:spcBef>
              <a:spcAft>
                <a:spcPts val="0"/>
              </a:spcAft>
              <a:buSzPts val="1200"/>
              <a:buChar char="◆"/>
            </a:pPr>
            <a:r>
              <a:rPr lang="en" sz="1200"/>
              <a:t>Every single Republican voted against the American Rescue Plan, and we need to make sure they are held accountable for that vote</a:t>
            </a:r>
            <a:endParaRPr sz="1200"/>
          </a:p>
          <a:p>
            <a:pPr indent="-304800" lvl="1" marL="914400" rtl="0" algn="l">
              <a:spcBef>
                <a:spcPts val="1000"/>
              </a:spcBef>
              <a:spcAft>
                <a:spcPts val="0"/>
              </a:spcAft>
              <a:buSzPts val="1200"/>
              <a:buChar char="◆"/>
            </a:pPr>
            <a:r>
              <a:rPr lang="en" sz="1200"/>
              <a:t>To win elections in 2021, 2022 and beyond, we need trusted voices like yours to spread the word now about this incredible victory and what it means for people across the country</a:t>
            </a:r>
            <a:endParaRPr sz="1200"/>
          </a:p>
          <a:p>
            <a:pPr indent="-304800" lvl="1" marL="914400" rtl="0" algn="l">
              <a:spcBef>
                <a:spcPts val="1000"/>
              </a:spcBef>
              <a:spcAft>
                <a:spcPts val="1000"/>
              </a:spcAft>
              <a:buSzPts val="1200"/>
              <a:buChar char="◆"/>
            </a:pPr>
            <a:r>
              <a:rPr lang="en" sz="1200"/>
              <a:t>The time to act is </a:t>
            </a:r>
            <a:r>
              <a:rPr b="1" lang="en" sz="1200" u="sng"/>
              <a:t>NOW</a:t>
            </a:r>
            <a:endParaRPr b="1" sz="1200" u="sng"/>
          </a:p>
        </p:txBody>
      </p:sp>
      <p:grpSp>
        <p:nvGrpSpPr>
          <p:cNvPr id="270" name="Google Shape;270;p40"/>
          <p:cNvGrpSpPr/>
          <p:nvPr/>
        </p:nvGrpSpPr>
        <p:grpSpPr>
          <a:xfrm>
            <a:off x="1563617" y="3480738"/>
            <a:ext cx="350463" cy="338718"/>
            <a:chOff x="6660750" y="298550"/>
            <a:chExt cx="396900" cy="396300"/>
          </a:xfrm>
        </p:grpSpPr>
        <p:sp>
          <p:nvSpPr>
            <p:cNvPr id="271" name="Google Shape;271;p40"/>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3" name="Google Shape;273;p40"/>
          <p:cNvPicPr preferRelativeResize="0"/>
          <p:nvPr/>
        </p:nvPicPr>
        <p:blipFill>
          <a:blip r:embed="rId3">
            <a:alphaModFix/>
          </a:blip>
          <a:stretch>
            <a:fillRect/>
          </a:stretch>
        </p:blipFill>
        <p:spPr>
          <a:xfrm>
            <a:off x="7977725" y="791997"/>
            <a:ext cx="387699" cy="3876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1000"/>
                                        <p:tgtEl>
                                          <p:spTgt spid="2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Topline: Help is Here</a:t>
            </a:r>
            <a:endParaRPr sz="3000"/>
          </a:p>
        </p:txBody>
      </p:sp>
      <p:sp>
        <p:nvSpPr>
          <p:cNvPr id="279" name="Google Shape;279;p41"/>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When President Biden took office, he promised the American people that help was on the way. Now, Biden and Democrats have delivered on that promise.</a:t>
            </a:r>
            <a:endParaRPr sz="1200"/>
          </a:p>
          <a:p>
            <a:pPr indent="0" lvl="0" marL="0" rtl="0" algn="l">
              <a:spcBef>
                <a:spcPts val="600"/>
              </a:spcBef>
              <a:spcAft>
                <a:spcPts val="0"/>
              </a:spcAft>
              <a:buNone/>
            </a:pPr>
            <a:r>
              <a:rPr lang="en" sz="1200"/>
              <a:t> </a:t>
            </a:r>
            <a:endParaRPr sz="1200"/>
          </a:p>
          <a:p>
            <a:pPr indent="-304800" lvl="0" marL="457200" rtl="0" algn="l">
              <a:spcBef>
                <a:spcPts val="0"/>
              </a:spcBef>
              <a:spcAft>
                <a:spcPts val="0"/>
              </a:spcAft>
              <a:buSzPts val="1200"/>
              <a:buChar char="➔"/>
            </a:pPr>
            <a:r>
              <a:rPr b="1" lang="en" sz="1200" u="sng"/>
              <a:t>Help is here.</a:t>
            </a:r>
            <a:r>
              <a:rPr lang="en" sz="1200"/>
              <a:t> Biden and Democrats have delivered real, tangible results for the American people and their families, beginning with direct payments of $1,400 to working people and resources to help manufacture and distribute vaccines.</a:t>
            </a:r>
            <a:endParaRPr sz="1200"/>
          </a:p>
          <a:p>
            <a:pPr indent="-304800" lvl="1" marL="914400" rtl="0" algn="l">
              <a:spcBef>
                <a:spcPts val="1000"/>
              </a:spcBef>
              <a:spcAft>
                <a:spcPts val="0"/>
              </a:spcAft>
              <a:buSzPts val="1200"/>
              <a:buChar char="◆"/>
            </a:pPr>
            <a:r>
              <a:rPr b="1" lang="en" sz="1200"/>
              <a:t>DIRECT PAYMENTS</a:t>
            </a:r>
            <a:r>
              <a:rPr lang="en" sz="1200"/>
              <a:t>: This plan will get checks out the door, starting this month. Over 85% of American households will get direct payments of one thousand four hundred dollars per person.</a:t>
            </a:r>
            <a:endParaRPr sz="1200"/>
          </a:p>
          <a:p>
            <a:pPr indent="-304800" lvl="1" marL="914400" rtl="0" algn="l">
              <a:spcBef>
                <a:spcPts val="1000"/>
              </a:spcBef>
              <a:spcAft>
                <a:spcPts val="0"/>
              </a:spcAft>
              <a:buSzPts val="1200"/>
              <a:buChar char="◆"/>
            </a:pPr>
            <a:r>
              <a:rPr b="1" lang="en" sz="1200"/>
              <a:t>VACCINES</a:t>
            </a:r>
            <a:r>
              <a:rPr lang="en" sz="1200"/>
              <a:t>: This plan provides funding for vaccine distribution, coronavirus testing, and contact tracing so we can get vaccines into the arms of more people.</a:t>
            </a:r>
            <a:endParaRPr sz="1200"/>
          </a:p>
          <a:p>
            <a:pPr indent="-304800" lvl="0" marL="457200" rtl="0" algn="l">
              <a:spcBef>
                <a:spcPts val="1000"/>
              </a:spcBef>
              <a:spcAft>
                <a:spcPts val="0"/>
              </a:spcAft>
              <a:buSzPts val="1200"/>
              <a:buChar char="➔"/>
            </a:pPr>
            <a:r>
              <a:rPr b="1" lang="en" sz="1200"/>
              <a:t>Key Point</a:t>
            </a:r>
            <a:r>
              <a:rPr lang="en" sz="1200"/>
              <a:t>: The American Rescue Plan is </a:t>
            </a:r>
            <a:r>
              <a:rPr lang="en" sz="1200" u="sng"/>
              <a:t>the most consequential piece of legislation for working families in modern American history</a:t>
            </a:r>
            <a:endParaRPr sz="1200" u="sng"/>
          </a:p>
          <a:p>
            <a:pPr indent="0" lvl="0" marL="0" rtl="0" algn="l">
              <a:spcBef>
                <a:spcPts val="1000"/>
              </a:spcBef>
              <a:spcAft>
                <a:spcPts val="0"/>
              </a:spcAft>
              <a:buNone/>
            </a:pPr>
            <a:r>
              <a:t/>
            </a:r>
            <a:endParaRPr sz="1200"/>
          </a:p>
          <a:p>
            <a:pPr indent="0" lvl="0" marL="0" rtl="0" algn="l">
              <a:spcBef>
                <a:spcPts val="1000"/>
              </a:spcBef>
              <a:spcAft>
                <a:spcPts val="0"/>
              </a:spcAft>
              <a:buNone/>
            </a:pPr>
            <a:r>
              <a:t/>
            </a:r>
            <a:endParaRPr sz="1200"/>
          </a:p>
          <a:p>
            <a:pPr indent="0" lvl="0" marL="0" rtl="0" algn="l">
              <a:spcBef>
                <a:spcPts val="600"/>
              </a:spcBef>
              <a:spcAft>
                <a:spcPts val="0"/>
              </a:spcAft>
              <a:buNone/>
            </a:pPr>
            <a:r>
              <a:t/>
            </a:r>
            <a:endParaRPr sz="1200"/>
          </a:p>
        </p:txBody>
      </p:sp>
      <p:pic>
        <p:nvPicPr>
          <p:cNvPr id="280" name="Google Shape;280;p41"/>
          <p:cNvPicPr preferRelativeResize="0"/>
          <p:nvPr/>
        </p:nvPicPr>
        <p:blipFill>
          <a:blip r:embed="rId3">
            <a:alphaModFix/>
          </a:blip>
          <a:stretch>
            <a:fillRect/>
          </a:stretch>
        </p:blipFill>
        <p:spPr>
          <a:xfrm>
            <a:off x="7977725" y="791997"/>
            <a:ext cx="387699" cy="3876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Republicans Opposed</a:t>
            </a:r>
            <a:endParaRPr sz="3000"/>
          </a:p>
        </p:txBody>
      </p:sp>
      <p:sp>
        <p:nvSpPr>
          <p:cNvPr id="286" name="Google Shape;286;p42"/>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The American Rescue plan is </a:t>
            </a:r>
            <a:r>
              <a:rPr b="1" lang="en" sz="1200" u="sng"/>
              <a:t>bipartisan</a:t>
            </a:r>
            <a:r>
              <a:rPr lang="en" sz="1200"/>
              <a:t>. Democrats voted for a package that enjoys broad support from Democrats, Republicans, and independents across the country. Yet, not a single Republican in Congress supported it.</a:t>
            </a:r>
            <a:endParaRPr sz="1200"/>
          </a:p>
          <a:p>
            <a:pPr indent="-304800" lvl="1" marL="914400" rtl="0" algn="l">
              <a:spcBef>
                <a:spcPts val="1000"/>
              </a:spcBef>
              <a:spcAft>
                <a:spcPts val="0"/>
              </a:spcAft>
              <a:buSzPts val="1200"/>
              <a:buChar char="◆"/>
            </a:pPr>
            <a:r>
              <a:rPr lang="en" sz="1200"/>
              <a:t>Democrats voted to send </a:t>
            </a:r>
            <a:r>
              <a:rPr b="1" lang="en" sz="1200"/>
              <a:t>$1,400 checks to Americans</a:t>
            </a:r>
            <a:r>
              <a:rPr lang="en" sz="1200"/>
              <a:t> bearing the brunt of the crisis – not a single Republican in Congress  joined them.</a:t>
            </a:r>
            <a:endParaRPr sz="1200"/>
          </a:p>
          <a:p>
            <a:pPr indent="-304800" lvl="1" marL="914400" rtl="0" algn="l">
              <a:spcBef>
                <a:spcPts val="1000"/>
              </a:spcBef>
              <a:spcAft>
                <a:spcPts val="0"/>
              </a:spcAft>
              <a:buSzPts val="1200"/>
              <a:buChar char="◆"/>
            </a:pPr>
            <a:r>
              <a:rPr lang="en" sz="1200"/>
              <a:t>Democrats voted for a </a:t>
            </a:r>
            <a:r>
              <a:rPr b="1" lang="en" sz="1200"/>
              <a:t>national vaccination program</a:t>
            </a:r>
            <a:r>
              <a:rPr lang="en" sz="1200"/>
              <a:t> to get shots into people’s arms – not a single Republican in Congress joined them.</a:t>
            </a:r>
            <a:endParaRPr sz="1200"/>
          </a:p>
          <a:p>
            <a:pPr indent="-304800" lvl="1" marL="914400" rtl="0" algn="l">
              <a:spcBef>
                <a:spcPts val="1000"/>
              </a:spcBef>
              <a:spcAft>
                <a:spcPts val="0"/>
              </a:spcAft>
              <a:buSzPts val="1200"/>
              <a:buChar char="◆"/>
            </a:pPr>
            <a:r>
              <a:rPr lang="en" sz="1200"/>
              <a:t>Democrats voted for </a:t>
            </a:r>
            <a:r>
              <a:rPr b="1" lang="en" sz="1200"/>
              <a:t>aid for small businesses</a:t>
            </a:r>
            <a:r>
              <a:rPr lang="en" sz="1200"/>
              <a:t> struggling to keep their doors open – not a single Republican in Congress joined them.  </a:t>
            </a:r>
            <a:endParaRPr sz="1200"/>
          </a:p>
          <a:p>
            <a:pPr indent="-304800" lvl="1" marL="914400" rtl="0" algn="l">
              <a:spcBef>
                <a:spcPts val="1000"/>
              </a:spcBef>
              <a:spcAft>
                <a:spcPts val="0"/>
              </a:spcAft>
              <a:buSzPts val="1200"/>
              <a:buChar char="◆"/>
            </a:pPr>
            <a:r>
              <a:rPr lang="en" sz="1200"/>
              <a:t>Democrats voted for</a:t>
            </a:r>
            <a:r>
              <a:rPr b="1" lang="en" sz="1200"/>
              <a:t> funding to keep educators on the payroll, safely reopen schools</a:t>
            </a:r>
            <a:r>
              <a:rPr lang="en" sz="1200"/>
              <a:t>, </a:t>
            </a:r>
            <a:r>
              <a:rPr b="1" lang="en" sz="1200"/>
              <a:t>and lower health care costs for millions</a:t>
            </a:r>
            <a:r>
              <a:rPr lang="en" sz="1200"/>
              <a:t>– not a single Republican in Congress joined them.</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p:txBody>
      </p:sp>
      <p:pic>
        <p:nvPicPr>
          <p:cNvPr id="287" name="Google Shape;287;p42"/>
          <p:cNvPicPr preferRelativeResize="0"/>
          <p:nvPr/>
        </p:nvPicPr>
        <p:blipFill>
          <a:blip r:embed="rId3">
            <a:alphaModFix/>
          </a:blip>
          <a:stretch>
            <a:fillRect/>
          </a:stretch>
        </p:blipFill>
        <p:spPr>
          <a:xfrm>
            <a:off x="7977725" y="791997"/>
            <a:ext cx="387699" cy="387681"/>
          </a:xfrm>
          <a:prstGeom prst="rect">
            <a:avLst/>
          </a:prstGeom>
          <a:noFill/>
          <a:ln>
            <a:noFill/>
          </a:ln>
        </p:spPr>
      </p:pic>
      <p:pic>
        <p:nvPicPr>
          <p:cNvPr id="288" name="Google Shape;288;p42"/>
          <p:cNvPicPr preferRelativeResize="0"/>
          <p:nvPr/>
        </p:nvPicPr>
        <p:blipFill>
          <a:blip r:embed="rId4">
            <a:alphaModFix/>
          </a:blip>
          <a:stretch>
            <a:fillRect/>
          </a:stretch>
        </p:blipFill>
        <p:spPr>
          <a:xfrm>
            <a:off x="1476625" y="3658700"/>
            <a:ext cx="413173" cy="387675"/>
          </a:xfrm>
          <a:prstGeom prst="rect">
            <a:avLst/>
          </a:prstGeom>
          <a:noFill/>
          <a:ln>
            <a:noFill/>
          </a:ln>
        </p:spPr>
      </p:pic>
      <p:grpSp>
        <p:nvGrpSpPr>
          <p:cNvPr id="289" name="Google Shape;289;p42"/>
          <p:cNvGrpSpPr/>
          <p:nvPr/>
        </p:nvGrpSpPr>
        <p:grpSpPr>
          <a:xfrm>
            <a:off x="1549919" y="3198282"/>
            <a:ext cx="339882" cy="276043"/>
            <a:chOff x="2599825" y="3689700"/>
            <a:chExt cx="429850" cy="360275"/>
          </a:xfrm>
        </p:grpSpPr>
        <p:sp>
          <p:nvSpPr>
            <p:cNvPr id="290" name="Google Shape;290;p42"/>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2"/>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2" name="Google Shape;292;p42"/>
          <p:cNvPicPr preferRelativeResize="0"/>
          <p:nvPr/>
        </p:nvPicPr>
        <p:blipFill>
          <a:blip r:embed="rId5">
            <a:alphaModFix/>
          </a:blip>
          <a:stretch>
            <a:fillRect/>
          </a:stretch>
        </p:blipFill>
        <p:spPr>
          <a:xfrm>
            <a:off x="1549924" y="2229001"/>
            <a:ext cx="339875" cy="276516"/>
          </a:xfrm>
          <a:prstGeom prst="rect">
            <a:avLst/>
          </a:prstGeom>
          <a:noFill/>
          <a:ln>
            <a:noFill/>
          </a:ln>
        </p:spPr>
      </p:pic>
      <p:sp>
        <p:nvSpPr>
          <p:cNvPr id="293" name="Google Shape;293;p42"/>
          <p:cNvSpPr/>
          <p:nvPr/>
        </p:nvSpPr>
        <p:spPr>
          <a:xfrm>
            <a:off x="1577188" y="2713625"/>
            <a:ext cx="285346" cy="276539"/>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Be LOUD, Be PROUD</a:t>
            </a:r>
            <a:endParaRPr sz="3000"/>
          </a:p>
        </p:txBody>
      </p:sp>
      <p:sp>
        <p:nvSpPr>
          <p:cNvPr id="299" name="Google Shape;299;p43"/>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a:t>It's hard to exaggerate how important and sweeping the ARP is - so </a:t>
            </a:r>
            <a:r>
              <a:rPr b="1" lang="en"/>
              <a:t>DON'T BE BASHFUL</a:t>
            </a:r>
            <a:endParaRPr b="1"/>
          </a:p>
          <a:p>
            <a:pPr indent="-381000" lvl="0" marL="457200" rtl="0" algn="l">
              <a:spcBef>
                <a:spcPts val="1000"/>
              </a:spcBef>
              <a:spcAft>
                <a:spcPts val="0"/>
              </a:spcAft>
              <a:buSzPts val="2400"/>
              <a:buChar char="➔"/>
            </a:pPr>
            <a:r>
              <a:rPr lang="en"/>
              <a:t>The ARP is the most sweeping piece of legislation for families, workers, and public health in modern history - </a:t>
            </a:r>
            <a:r>
              <a:rPr b="1" lang="en"/>
              <a:t>SAY IT WITH FEELING!</a:t>
            </a:r>
            <a:endParaRPr b="1"/>
          </a:p>
          <a:p>
            <a:pPr indent="0" lvl="0" marL="0" rtl="0" algn="l">
              <a:spcBef>
                <a:spcPts val="1000"/>
              </a:spcBef>
              <a:spcAft>
                <a:spcPts val="0"/>
              </a:spcAft>
              <a:buNone/>
            </a:pPr>
            <a:r>
              <a:t/>
            </a:r>
            <a:endParaRPr/>
          </a:p>
        </p:txBody>
      </p:sp>
      <p:pic>
        <p:nvPicPr>
          <p:cNvPr id="300" name="Google Shape;300;p43"/>
          <p:cNvPicPr preferRelativeResize="0"/>
          <p:nvPr/>
        </p:nvPicPr>
        <p:blipFill>
          <a:blip r:embed="rId3">
            <a:alphaModFix/>
          </a:blip>
          <a:stretch>
            <a:fillRect/>
          </a:stretch>
        </p:blipFill>
        <p:spPr>
          <a:xfrm>
            <a:off x="7977725" y="791997"/>
            <a:ext cx="387699" cy="3876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AEE4"/>
        </a:solidFill>
      </p:bgPr>
    </p:bg>
    <p:spTree>
      <p:nvGrpSpPr>
        <p:cNvPr id="123" name="Shape 123"/>
        <p:cNvGrpSpPr/>
        <p:nvPr/>
      </p:nvGrpSpPr>
      <p:grpSpPr>
        <a:xfrm>
          <a:off x="0" y="0"/>
          <a:ext cx="0" cy="0"/>
          <a:chOff x="0" y="0"/>
          <a:chExt cx="0" cy="0"/>
        </a:xfrm>
      </p:grpSpPr>
      <p:sp>
        <p:nvSpPr>
          <p:cNvPr id="124" name="Google Shape;124;p26"/>
          <p:cNvSpPr txBox="1"/>
          <p:nvPr>
            <p:ph type="ctrTitle"/>
          </p:nvPr>
        </p:nvSpPr>
        <p:spPr>
          <a:xfrm>
            <a:off x="6227004" y="294029"/>
            <a:ext cx="2514300" cy="897900"/>
          </a:xfrm>
          <a:prstGeom prst="rect">
            <a:avLst/>
          </a:prstGeom>
        </p:spPr>
        <p:txBody>
          <a:bodyPr anchorCtr="0" anchor="b" bIns="91425" lIns="91425" spcFirstLastPara="1" rIns="91425" wrap="square" tIns="91425">
            <a:normAutofit fontScale="90000"/>
          </a:bodyPr>
          <a:lstStyle/>
          <a:p>
            <a:pPr indent="0" lvl="0" marL="0" rtl="0" algn="r">
              <a:spcBef>
                <a:spcPts val="0"/>
              </a:spcBef>
              <a:spcAft>
                <a:spcPts val="0"/>
              </a:spcAft>
              <a:buNone/>
            </a:pPr>
            <a:r>
              <a:rPr lang="en">
                <a:solidFill>
                  <a:srgbClr val="FFFFFF"/>
                </a:solidFill>
                <a:latin typeface="Poppins ExtraBold"/>
                <a:ea typeface="Poppins ExtraBold"/>
                <a:cs typeface="Poppins ExtraBold"/>
                <a:sym typeface="Poppins ExtraBold"/>
              </a:rPr>
              <a:t>Zoom</a:t>
            </a:r>
            <a:endParaRPr>
              <a:solidFill>
                <a:srgbClr val="FFFFFF"/>
              </a:solidFill>
              <a:latin typeface="Poppins ExtraBold"/>
              <a:ea typeface="Poppins ExtraBold"/>
              <a:cs typeface="Poppins ExtraBold"/>
              <a:sym typeface="Poppins ExtraBold"/>
            </a:endParaRPr>
          </a:p>
        </p:txBody>
      </p:sp>
      <p:cxnSp>
        <p:nvCxnSpPr>
          <p:cNvPr id="125" name="Google Shape;125;p26"/>
          <p:cNvCxnSpPr/>
          <p:nvPr/>
        </p:nvCxnSpPr>
        <p:spPr>
          <a:xfrm flipH="1" rot="10800000">
            <a:off x="-162750" y="1168762"/>
            <a:ext cx="8848200" cy="10500"/>
          </a:xfrm>
          <a:prstGeom prst="straightConnector1">
            <a:avLst/>
          </a:prstGeom>
          <a:noFill/>
          <a:ln cap="flat" cmpd="sng" w="76200">
            <a:solidFill>
              <a:srgbClr val="FFFFFF"/>
            </a:solidFill>
            <a:prstDash val="solid"/>
            <a:round/>
            <a:headEnd len="med" w="med" type="none"/>
            <a:tailEnd len="med" w="med" type="none"/>
          </a:ln>
        </p:spPr>
      </p:cxnSp>
      <p:sp>
        <p:nvSpPr>
          <p:cNvPr id="126" name="Google Shape;126;p26"/>
          <p:cNvSpPr txBox="1"/>
          <p:nvPr/>
        </p:nvSpPr>
        <p:spPr>
          <a:xfrm>
            <a:off x="310725" y="1568400"/>
            <a:ext cx="837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Poppins"/>
                <a:ea typeface="Poppins"/>
                <a:cs typeface="Poppins"/>
                <a:sym typeface="Poppins"/>
              </a:rPr>
              <a:t>Please be muted unless you have a question or comment</a:t>
            </a:r>
            <a:endParaRPr sz="2200">
              <a:solidFill>
                <a:srgbClr val="FFFFFF"/>
              </a:solidFill>
              <a:latin typeface="Poppins"/>
              <a:ea typeface="Poppins"/>
              <a:cs typeface="Poppins"/>
              <a:sym typeface="Poppins"/>
            </a:endParaRPr>
          </a:p>
        </p:txBody>
      </p:sp>
      <p:pic>
        <p:nvPicPr>
          <p:cNvPr id="127" name="Google Shape;127;p26"/>
          <p:cNvPicPr preferRelativeResize="0"/>
          <p:nvPr/>
        </p:nvPicPr>
        <p:blipFill rotWithShape="1">
          <a:blip r:embed="rId3">
            <a:alphaModFix/>
          </a:blip>
          <a:srcRect b="-9301" l="0" r="0" t="0"/>
          <a:stretch/>
        </p:blipFill>
        <p:spPr>
          <a:xfrm>
            <a:off x="2921900" y="2498950"/>
            <a:ext cx="2678900" cy="2098650"/>
          </a:xfrm>
          <a:prstGeom prst="rect">
            <a:avLst/>
          </a:prstGeom>
          <a:noFill/>
          <a:ln cap="flat" cmpd="sng" w="9525">
            <a:solidFill>
              <a:srgbClr val="03AEE4"/>
            </a:solidFill>
            <a:prstDash val="solid"/>
            <a:round/>
            <a:headEnd len="sm" w="sm" type="none"/>
            <a:tailEnd len="sm" w="sm" type="none"/>
          </a:ln>
        </p:spPr>
      </p:pic>
      <p:sp>
        <p:nvSpPr>
          <p:cNvPr id="128" name="Google Shape;128;p26"/>
          <p:cNvSpPr/>
          <p:nvPr/>
        </p:nvSpPr>
        <p:spPr>
          <a:xfrm>
            <a:off x="3366450" y="2944400"/>
            <a:ext cx="1242900" cy="1006200"/>
          </a:xfrm>
          <a:prstGeom prst="rect">
            <a:avLst/>
          </a:prstGeom>
          <a:noFill/>
          <a:ln cap="flat" cmpd="sng" w="114300">
            <a:solidFill>
              <a:srgbClr val="03AE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The Bottom Line for Families </a:t>
            </a:r>
            <a:endParaRPr sz="3000"/>
          </a:p>
        </p:txBody>
      </p:sp>
      <p:sp>
        <p:nvSpPr>
          <p:cNvPr id="306" name="Google Shape;306;p44"/>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SzPts val="1200"/>
              <a:buChar char="➔"/>
            </a:pPr>
            <a:r>
              <a:rPr lang="en" sz="1200"/>
              <a:t>The provisions in this bill are going to help the bottom lines of millions of families:</a:t>
            </a:r>
            <a:endParaRPr sz="1200"/>
          </a:p>
          <a:p>
            <a:pPr indent="-304800" lvl="1" marL="914400" rtl="0" algn="l">
              <a:spcBef>
                <a:spcPts val="1000"/>
              </a:spcBef>
              <a:spcAft>
                <a:spcPts val="0"/>
              </a:spcAft>
              <a:buSzPts val="1200"/>
              <a:buChar char="◆"/>
            </a:pPr>
            <a:r>
              <a:rPr lang="en" sz="1200"/>
              <a:t>Direct Checks of $1,400</a:t>
            </a:r>
            <a:endParaRPr sz="1200"/>
          </a:p>
          <a:p>
            <a:pPr indent="-304800" lvl="1" marL="914400" rtl="0" algn="l">
              <a:spcBef>
                <a:spcPts val="1000"/>
              </a:spcBef>
              <a:spcAft>
                <a:spcPts val="0"/>
              </a:spcAft>
              <a:buSzPts val="1200"/>
              <a:buChar char="◆"/>
            </a:pPr>
            <a:r>
              <a:rPr lang="en" sz="1200"/>
              <a:t>Extended Unemployment Insurance</a:t>
            </a:r>
            <a:endParaRPr sz="1200"/>
          </a:p>
          <a:p>
            <a:pPr indent="-304800" lvl="1" marL="914400" rtl="0" algn="l">
              <a:spcBef>
                <a:spcPts val="1000"/>
              </a:spcBef>
              <a:spcAft>
                <a:spcPts val="0"/>
              </a:spcAft>
              <a:buSzPts val="1200"/>
              <a:buChar char="◆"/>
            </a:pPr>
            <a:r>
              <a:rPr lang="en" sz="1200"/>
              <a:t>Expansion of the Child Tax Credit</a:t>
            </a:r>
            <a:endParaRPr sz="1200"/>
          </a:p>
          <a:p>
            <a:pPr indent="-304800" lvl="1" marL="914400" rtl="0" algn="l">
              <a:spcBef>
                <a:spcPts val="1000"/>
              </a:spcBef>
              <a:spcAft>
                <a:spcPts val="0"/>
              </a:spcAft>
              <a:buSzPts val="1200"/>
              <a:buChar char="◆"/>
            </a:pPr>
            <a:r>
              <a:rPr lang="en" sz="1200"/>
              <a:t>Small Business Relief</a:t>
            </a:r>
            <a:endParaRPr sz="1200"/>
          </a:p>
          <a:p>
            <a:pPr indent="-304800" lvl="1" marL="914400" rtl="0" algn="l">
              <a:spcBef>
                <a:spcPts val="1000"/>
              </a:spcBef>
              <a:spcAft>
                <a:spcPts val="0"/>
              </a:spcAft>
              <a:buSzPts val="1200"/>
              <a:buChar char="◆"/>
            </a:pPr>
            <a:r>
              <a:rPr lang="en" sz="1200"/>
              <a:t>Lower Health Care Premiums and COBRA Assistance</a:t>
            </a:r>
            <a:endParaRPr sz="1200"/>
          </a:p>
          <a:p>
            <a:pPr indent="0" lvl="0" marL="0" rtl="0" algn="l">
              <a:spcBef>
                <a:spcPts val="1000"/>
              </a:spcBef>
              <a:spcAft>
                <a:spcPts val="0"/>
              </a:spcAft>
              <a:buNone/>
            </a:pPr>
            <a:r>
              <a:t/>
            </a:r>
            <a:endParaRPr b="1" sz="1200"/>
          </a:p>
          <a:p>
            <a:pPr indent="0" lvl="0" marL="0" rtl="0" algn="l">
              <a:spcBef>
                <a:spcPts val="1000"/>
              </a:spcBef>
              <a:spcAft>
                <a:spcPts val="1000"/>
              </a:spcAft>
              <a:buNone/>
            </a:pPr>
            <a:r>
              <a:t/>
            </a:r>
            <a:endParaRPr sz="1200"/>
          </a:p>
        </p:txBody>
      </p:sp>
      <p:pic>
        <p:nvPicPr>
          <p:cNvPr id="307" name="Google Shape;307;p44"/>
          <p:cNvPicPr preferRelativeResize="0"/>
          <p:nvPr/>
        </p:nvPicPr>
        <p:blipFill>
          <a:blip r:embed="rId3">
            <a:alphaModFix/>
          </a:blip>
          <a:stretch>
            <a:fillRect/>
          </a:stretch>
        </p:blipFill>
        <p:spPr>
          <a:xfrm>
            <a:off x="1500850" y="1828500"/>
            <a:ext cx="393500" cy="317825"/>
          </a:xfrm>
          <a:prstGeom prst="rect">
            <a:avLst/>
          </a:prstGeom>
          <a:noFill/>
          <a:ln>
            <a:noFill/>
          </a:ln>
        </p:spPr>
      </p:pic>
      <p:pic>
        <p:nvPicPr>
          <p:cNvPr id="308" name="Google Shape;308;p44"/>
          <p:cNvPicPr preferRelativeResize="0"/>
          <p:nvPr/>
        </p:nvPicPr>
        <p:blipFill>
          <a:blip r:embed="rId4">
            <a:alphaModFix/>
          </a:blip>
          <a:stretch>
            <a:fillRect/>
          </a:stretch>
        </p:blipFill>
        <p:spPr>
          <a:xfrm>
            <a:off x="1500850" y="2146321"/>
            <a:ext cx="393500" cy="340529"/>
          </a:xfrm>
          <a:prstGeom prst="rect">
            <a:avLst/>
          </a:prstGeom>
          <a:noFill/>
          <a:ln>
            <a:noFill/>
          </a:ln>
        </p:spPr>
      </p:pic>
      <p:pic>
        <p:nvPicPr>
          <p:cNvPr id="309" name="Google Shape;309;p44"/>
          <p:cNvPicPr preferRelativeResize="0"/>
          <p:nvPr/>
        </p:nvPicPr>
        <p:blipFill>
          <a:blip r:embed="rId5">
            <a:alphaModFix/>
          </a:blip>
          <a:stretch>
            <a:fillRect/>
          </a:stretch>
        </p:blipFill>
        <p:spPr>
          <a:xfrm>
            <a:off x="1500850" y="2486850"/>
            <a:ext cx="393500" cy="340529"/>
          </a:xfrm>
          <a:prstGeom prst="rect">
            <a:avLst/>
          </a:prstGeom>
          <a:noFill/>
          <a:ln>
            <a:noFill/>
          </a:ln>
        </p:spPr>
      </p:pic>
      <p:pic>
        <p:nvPicPr>
          <p:cNvPr id="310" name="Google Shape;310;p44"/>
          <p:cNvPicPr preferRelativeResize="0"/>
          <p:nvPr/>
        </p:nvPicPr>
        <p:blipFill>
          <a:blip r:embed="rId6">
            <a:alphaModFix/>
          </a:blip>
          <a:stretch>
            <a:fillRect/>
          </a:stretch>
        </p:blipFill>
        <p:spPr>
          <a:xfrm>
            <a:off x="1500848" y="2785295"/>
            <a:ext cx="393500" cy="311830"/>
          </a:xfrm>
          <a:prstGeom prst="rect">
            <a:avLst/>
          </a:prstGeom>
          <a:noFill/>
          <a:ln>
            <a:noFill/>
          </a:ln>
        </p:spPr>
      </p:pic>
      <p:pic>
        <p:nvPicPr>
          <p:cNvPr id="311" name="Google Shape;311;p44"/>
          <p:cNvPicPr preferRelativeResize="0"/>
          <p:nvPr/>
        </p:nvPicPr>
        <p:blipFill>
          <a:blip r:embed="rId7">
            <a:alphaModFix/>
          </a:blip>
          <a:stretch>
            <a:fillRect/>
          </a:stretch>
        </p:blipFill>
        <p:spPr>
          <a:xfrm>
            <a:off x="1500850" y="3097125"/>
            <a:ext cx="393500" cy="314800"/>
          </a:xfrm>
          <a:prstGeom prst="rect">
            <a:avLst/>
          </a:prstGeom>
          <a:noFill/>
          <a:ln>
            <a:noFill/>
          </a:ln>
        </p:spPr>
      </p:pic>
      <p:pic>
        <p:nvPicPr>
          <p:cNvPr id="312" name="Google Shape;312;p44"/>
          <p:cNvPicPr preferRelativeResize="0"/>
          <p:nvPr/>
        </p:nvPicPr>
        <p:blipFill>
          <a:blip r:embed="rId8">
            <a:alphaModFix/>
          </a:blip>
          <a:stretch>
            <a:fillRect/>
          </a:stretch>
        </p:blipFill>
        <p:spPr>
          <a:xfrm>
            <a:off x="7977725" y="791997"/>
            <a:ext cx="387699" cy="3876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5"/>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Ways to Take Action</a:t>
            </a:r>
            <a:endParaRPr sz="3000"/>
          </a:p>
        </p:txBody>
      </p:sp>
      <p:sp>
        <p:nvSpPr>
          <p:cNvPr id="318" name="Google Shape;318;p45"/>
          <p:cNvSpPr txBox="1"/>
          <p:nvPr>
            <p:ph idx="1" type="body"/>
          </p:nvPr>
        </p:nvSpPr>
        <p:spPr>
          <a:xfrm>
            <a:off x="1010200" y="1458421"/>
            <a:ext cx="2298600" cy="2855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chemeClr val="accent1"/>
                </a:solidFill>
              </a:rPr>
              <a:t>Contact Your Elected Officials</a:t>
            </a:r>
            <a:endParaRPr b="1"/>
          </a:p>
          <a:p>
            <a:pPr indent="-311150" lvl="0" marL="457200" rtl="0" algn="l">
              <a:spcBef>
                <a:spcPts val="600"/>
              </a:spcBef>
              <a:spcAft>
                <a:spcPts val="0"/>
              </a:spcAft>
              <a:buSzPts val="1300"/>
              <a:buChar char="»"/>
            </a:pPr>
            <a:r>
              <a:rPr lang="en" sz="1300" u="sng"/>
              <a:t>THANK </a:t>
            </a:r>
            <a:r>
              <a:rPr lang="en" sz="1300"/>
              <a:t>Democrats</a:t>
            </a:r>
            <a:endParaRPr sz="1300"/>
          </a:p>
          <a:p>
            <a:pPr indent="-311150" lvl="0" marL="457200" rtl="0" algn="l">
              <a:spcBef>
                <a:spcPts val="1000"/>
              </a:spcBef>
              <a:spcAft>
                <a:spcPts val="1000"/>
              </a:spcAft>
              <a:buSzPts val="1300"/>
              <a:buChar char="»"/>
            </a:pPr>
            <a:r>
              <a:rPr lang="en" sz="1300" u="sng"/>
              <a:t>CRITICIZE</a:t>
            </a:r>
            <a:r>
              <a:rPr lang="en" sz="1300"/>
              <a:t> Republicans</a:t>
            </a:r>
            <a:endParaRPr sz="1300"/>
          </a:p>
        </p:txBody>
      </p:sp>
      <p:sp>
        <p:nvSpPr>
          <p:cNvPr id="319" name="Google Shape;319;p45"/>
          <p:cNvSpPr txBox="1"/>
          <p:nvPr>
            <p:ph idx="2" type="body"/>
          </p:nvPr>
        </p:nvSpPr>
        <p:spPr>
          <a:xfrm>
            <a:off x="3426550" y="1458421"/>
            <a:ext cx="2298600" cy="2855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chemeClr val="accent1"/>
                </a:solidFill>
              </a:rPr>
              <a:t>Share Your Story</a:t>
            </a:r>
            <a:endParaRPr b="1"/>
          </a:p>
          <a:p>
            <a:pPr indent="-304800" lvl="0" marL="457200" rtl="0" algn="l">
              <a:spcBef>
                <a:spcPts val="1000"/>
              </a:spcBef>
              <a:spcAft>
                <a:spcPts val="0"/>
              </a:spcAft>
              <a:buSzPts val="1200"/>
              <a:buChar char="»"/>
            </a:pPr>
            <a:r>
              <a:rPr lang="en" sz="1200"/>
              <a:t>We’ll be amplifying stories from Americans across the country who have been impacted by the pandemic and will benefit from the American Rescue Plan. </a:t>
            </a:r>
            <a:endParaRPr sz="1200"/>
          </a:p>
          <a:p>
            <a:pPr indent="-304800" lvl="0" marL="457200" rtl="0" algn="l">
              <a:spcBef>
                <a:spcPts val="1000"/>
              </a:spcBef>
              <a:spcAft>
                <a:spcPts val="1000"/>
              </a:spcAft>
              <a:buSzPts val="1200"/>
              <a:buChar char="»"/>
            </a:pPr>
            <a:r>
              <a:rPr lang="en" sz="1200"/>
              <a:t>If you, or someone you know, has a story you would like to share, send us the video </a:t>
            </a:r>
            <a:r>
              <a:rPr b="1" lang="en" sz="1200" u="sng">
                <a:solidFill>
                  <a:schemeClr val="hlink"/>
                </a:solidFill>
                <a:hlinkClick r:id="rId3"/>
              </a:rPr>
              <a:t>HERE</a:t>
            </a:r>
            <a:r>
              <a:rPr lang="en" sz="1200"/>
              <a:t>. </a:t>
            </a:r>
            <a:endParaRPr b="1" sz="1200"/>
          </a:p>
        </p:txBody>
      </p:sp>
      <p:sp>
        <p:nvSpPr>
          <p:cNvPr id="320" name="Google Shape;320;p45"/>
          <p:cNvSpPr txBox="1"/>
          <p:nvPr>
            <p:ph idx="3" type="body"/>
          </p:nvPr>
        </p:nvSpPr>
        <p:spPr>
          <a:xfrm>
            <a:off x="5842900" y="1458421"/>
            <a:ext cx="2298600" cy="2855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chemeClr val="accent1"/>
                </a:solidFill>
              </a:rPr>
              <a:t>Write an Op-Ed</a:t>
            </a:r>
            <a:endParaRPr sz="1200"/>
          </a:p>
          <a:p>
            <a:pPr indent="-304800" lvl="0" marL="457200" rtl="0" algn="l">
              <a:spcBef>
                <a:spcPts val="600"/>
              </a:spcBef>
              <a:spcAft>
                <a:spcPts val="0"/>
              </a:spcAft>
              <a:buSzPts val="1200"/>
              <a:buChar char="»"/>
            </a:pPr>
            <a:r>
              <a:rPr lang="en" sz="1200"/>
              <a:t>An opinion piece is also a great opportunity to praise your member of Congress for supporting it, or criticizing them for opposing it.</a:t>
            </a:r>
            <a:endParaRPr sz="1200"/>
          </a:p>
          <a:p>
            <a:pPr indent="-304800" lvl="0" marL="457200" rtl="0" algn="l">
              <a:spcBef>
                <a:spcPts val="1000"/>
              </a:spcBef>
              <a:spcAft>
                <a:spcPts val="1000"/>
              </a:spcAft>
              <a:buSzPts val="1200"/>
              <a:buChar char="»"/>
            </a:pPr>
            <a:r>
              <a:rPr lang="en" sz="1200"/>
              <a:t>Highlight key details and </a:t>
            </a:r>
            <a:r>
              <a:rPr lang="en" sz="1200" u="sng"/>
              <a:t>what they mean for you</a:t>
            </a:r>
            <a:endParaRPr sz="1200" u="sng"/>
          </a:p>
        </p:txBody>
      </p:sp>
      <p:pic>
        <p:nvPicPr>
          <p:cNvPr id="321" name="Google Shape;321;p45"/>
          <p:cNvPicPr preferRelativeResize="0"/>
          <p:nvPr/>
        </p:nvPicPr>
        <p:blipFill>
          <a:blip r:embed="rId4">
            <a:alphaModFix/>
          </a:blip>
          <a:stretch>
            <a:fillRect/>
          </a:stretch>
        </p:blipFill>
        <p:spPr>
          <a:xfrm>
            <a:off x="7977725" y="791997"/>
            <a:ext cx="387699" cy="3876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Twitter, Facebook, and Instagram</a:t>
            </a:r>
            <a:endParaRPr sz="3000"/>
          </a:p>
        </p:txBody>
      </p:sp>
      <p:sp>
        <p:nvSpPr>
          <p:cNvPr id="327" name="Google Shape;327;p46"/>
          <p:cNvSpPr txBox="1"/>
          <p:nvPr>
            <p:ph idx="1" type="body"/>
          </p:nvPr>
        </p:nvSpPr>
        <p:spPr>
          <a:xfrm>
            <a:off x="1010200" y="1434950"/>
            <a:ext cx="3245400" cy="27801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SzPts val="1200"/>
              <a:buChar char="➔"/>
            </a:pPr>
            <a:r>
              <a:rPr lang="en" sz="1200"/>
              <a:t>Use the talking points we went over today to promote the American Rescue Plan to your networks!</a:t>
            </a:r>
            <a:endParaRPr sz="1200"/>
          </a:p>
          <a:p>
            <a:pPr indent="-304800" lvl="0" marL="457200" rtl="0" algn="l">
              <a:spcBef>
                <a:spcPts val="1000"/>
              </a:spcBef>
              <a:spcAft>
                <a:spcPts val="0"/>
              </a:spcAft>
              <a:buSzPts val="1200"/>
              <a:buChar char="➔"/>
            </a:pPr>
            <a:r>
              <a:rPr lang="en" sz="1200"/>
              <a:t>We especially need folks to post in any </a:t>
            </a:r>
            <a:r>
              <a:rPr b="1" lang="en" sz="1200" u="sng"/>
              <a:t>Facebook groups</a:t>
            </a:r>
            <a:r>
              <a:rPr lang="en" sz="1200"/>
              <a:t> you’re a part of</a:t>
            </a:r>
            <a:endParaRPr sz="1200"/>
          </a:p>
          <a:p>
            <a:pPr indent="-304800" lvl="0" marL="457200" rtl="0" algn="l">
              <a:spcBef>
                <a:spcPts val="1000"/>
              </a:spcBef>
              <a:spcAft>
                <a:spcPts val="1000"/>
              </a:spcAft>
              <a:buSzPts val="1200"/>
              <a:buChar char="➔"/>
            </a:pPr>
            <a:r>
              <a:rPr lang="en" sz="1200"/>
              <a:t>And be sure to follow and retweet @JoeBiden, @POTUS, @VP, @KamalaHarris, @harrisonjaime, @WhiteHouse, @TheDemocrats, and @DNCWarRoom for content amplifying the American Rescue Plan</a:t>
            </a:r>
            <a:endParaRPr sz="1200"/>
          </a:p>
        </p:txBody>
      </p:sp>
      <p:pic>
        <p:nvPicPr>
          <p:cNvPr id="328" name="Google Shape;328;p46"/>
          <p:cNvPicPr preferRelativeResize="0"/>
          <p:nvPr/>
        </p:nvPicPr>
        <p:blipFill>
          <a:blip r:embed="rId3">
            <a:alphaModFix/>
          </a:blip>
          <a:stretch>
            <a:fillRect/>
          </a:stretch>
        </p:blipFill>
        <p:spPr>
          <a:xfrm>
            <a:off x="7977725" y="791997"/>
            <a:ext cx="387699" cy="387681"/>
          </a:xfrm>
          <a:prstGeom prst="rect">
            <a:avLst/>
          </a:prstGeom>
          <a:noFill/>
          <a:ln>
            <a:noFill/>
          </a:ln>
        </p:spPr>
      </p:pic>
      <p:pic>
        <p:nvPicPr>
          <p:cNvPr id="329" name="Google Shape;329;p46"/>
          <p:cNvPicPr preferRelativeResize="0"/>
          <p:nvPr/>
        </p:nvPicPr>
        <p:blipFill>
          <a:blip r:embed="rId4">
            <a:alphaModFix/>
          </a:blip>
          <a:stretch>
            <a:fillRect/>
          </a:stretch>
        </p:blipFill>
        <p:spPr>
          <a:xfrm>
            <a:off x="4485113" y="2862250"/>
            <a:ext cx="3452374" cy="1563075"/>
          </a:xfrm>
          <a:prstGeom prst="rect">
            <a:avLst/>
          </a:prstGeom>
          <a:noFill/>
          <a:ln>
            <a:noFill/>
          </a:ln>
        </p:spPr>
      </p:pic>
      <p:pic>
        <p:nvPicPr>
          <p:cNvPr id="330" name="Google Shape;330;p46"/>
          <p:cNvPicPr preferRelativeResize="0"/>
          <p:nvPr/>
        </p:nvPicPr>
        <p:blipFill rotWithShape="1">
          <a:blip r:embed="rId5">
            <a:alphaModFix/>
          </a:blip>
          <a:srcRect b="0" l="0" r="2467" t="0"/>
          <a:stretch/>
        </p:blipFill>
        <p:spPr>
          <a:xfrm>
            <a:off x="4588600" y="1320125"/>
            <a:ext cx="3245401" cy="1482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7"/>
          <p:cNvSpPr txBox="1"/>
          <p:nvPr>
            <p:ph idx="1" type="body"/>
          </p:nvPr>
        </p:nvSpPr>
        <p:spPr>
          <a:xfrm>
            <a:off x="311700" y="1285875"/>
            <a:ext cx="8520600" cy="328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200">
                <a:solidFill>
                  <a:srgbClr val="000000"/>
                </a:solidFill>
                <a:latin typeface="Poppins SemiBold"/>
                <a:ea typeface="Poppins SemiBold"/>
                <a:cs typeface="Poppins SemiBold"/>
                <a:sym typeface="Poppins SemiBold"/>
              </a:rPr>
              <a:t>Abby Rubley</a:t>
            </a:r>
            <a:endParaRPr sz="4200">
              <a:solidFill>
                <a:srgbClr val="000000"/>
              </a:solidFill>
              <a:latin typeface="Poppins SemiBold"/>
              <a:ea typeface="Poppins SemiBold"/>
              <a:cs typeface="Poppins SemiBold"/>
              <a:sym typeface="Poppins SemiBold"/>
            </a:endParaRPr>
          </a:p>
          <a:p>
            <a:pPr indent="0" lvl="0" marL="0" rtl="0" algn="ctr">
              <a:spcBef>
                <a:spcPts val="1200"/>
              </a:spcBef>
              <a:spcAft>
                <a:spcPts val="0"/>
              </a:spcAft>
              <a:buNone/>
            </a:pPr>
            <a:r>
              <a:rPr lang="en" sz="4200" u="sng">
                <a:solidFill>
                  <a:srgbClr val="000000"/>
                </a:solidFill>
                <a:latin typeface="Poppins SemiBold"/>
                <a:ea typeface="Poppins SemiBold"/>
                <a:cs typeface="Poppins SemiBold"/>
                <a:sym typeface="Poppins SemiBold"/>
                <a:hlinkClick r:id="rId3">
                  <a:extLst>
                    <a:ext uri="{A12FA001-AC4F-418D-AE19-62706E023703}">
                      <ahyp:hlinkClr val="tx"/>
                    </a:ext>
                  </a:extLst>
                </a:hlinkClick>
              </a:rPr>
              <a:t>arubley@michigandems.com</a:t>
            </a:r>
            <a:endParaRPr sz="4200">
              <a:solidFill>
                <a:srgbClr val="000000"/>
              </a:solidFill>
              <a:latin typeface="Poppins SemiBold"/>
              <a:ea typeface="Poppins SemiBold"/>
              <a:cs typeface="Poppins SemiBold"/>
              <a:sym typeface="Poppins SemiBold"/>
            </a:endParaRPr>
          </a:p>
          <a:p>
            <a:pPr indent="0" lvl="0" marL="0" rtl="0" algn="ctr">
              <a:spcBef>
                <a:spcPts val="1200"/>
              </a:spcBef>
              <a:spcAft>
                <a:spcPts val="1200"/>
              </a:spcAft>
              <a:buNone/>
            </a:pPr>
            <a:r>
              <a:rPr lang="en" sz="4200">
                <a:solidFill>
                  <a:srgbClr val="000000"/>
                </a:solidFill>
                <a:latin typeface="Poppins SemiBold"/>
                <a:ea typeface="Poppins SemiBold"/>
                <a:cs typeface="Poppins SemiBold"/>
                <a:sym typeface="Poppins SemiBold"/>
              </a:rPr>
              <a:t>517.420.6777</a:t>
            </a:r>
            <a:endParaRPr sz="4200">
              <a:solidFill>
                <a:srgbClr val="000000"/>
              </a:solidFill>
              <a:latin typeface="Poppins SemiBold"/>
              <a:ea typeface="Poppins SemiBold"/>
              <a:cs typeface="Poppins SemiBold"/>
              <a:sym typeface="Poppins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AEE4"/>
        </a:solidFill>
      </p:bgPr>
    </p:bg>
    <p:spTree>
      <p:nvGrpSpPr>
        <p:cNvPr id="339" name="Shape 339"/>
        <p:cNvGrpSpPr/>
        <p:nvPr/>
      </p:nvGrpSpPr>
      <p:grpSpPr>
        <a:xfrm>
          <a:off x="0" y="0"/>
          <a:ext cx="0" cy="0"/>
          <a:chOff x="0" y="0"/>
          <a:chExt cx="0" cy="0"/>
        </a:xfrm>
      </p:grpSpPr>
      <p:pic>
        <p:nvPicPr>
          <p:cNvPr id="340" name="Google Shape;340;p48"/>
          <p:cNvPicPr preferRelativeResize="0"/>
          <p:nvPr/>
        </p:nvPicPr>
        <p:blipFill rotWithShape="1">
          <a:blip r:embed="rId3">
            <a:alphaModFix/>
          </a:blip>
          <a:srcRect b="0" l="12982" r="0" t="23494"/>
          <a:stretch/>
        </p:blipFill>
        <p:spPr>
          <a:xfrm>
            <a:off x="1035725" y="2656654"/>
            <a:ext cx="3392175" cy="2032800"/>
          </a:xfrm>
          <a:prstGeom prst="rect">
            <a:avLst/>
          </a:prstGeom>
          <a:noFill/>
          <a:ln cap="flat" cmpd="sng" w="114300">
            <a:solidFill>
              <a:srgbClr val="03AEE4"/>
            </a:solidFill>
            <a:prstDash val="solid"/>
            <a:round/>
            <a:headEnd len="sm" w="sm" type="none"/>
            <a:tailEnd len="sm" w="sm" type="none"/>
          </a:ln>
        </p:spPr>
      </p:pic>
      <p:sp>
        <p:nvSpPr>
          <p:cNvPr id="341" name="Google Shape;341;p48"/>
          <p:cNvSpPr txBox="1"/>
          <p:nvPr>
            <p:ph type="ctrTitle"/>
          </p:nvPr>
        </p:nvSpPr>
        <p:spPr>
          <a:xfrm>
            <a:off x="6227004" y="294029"/>
            <a:ext cx="2514300" cy="897900"/>
          </a:xfrm>
          <a:prstGeom prst="rect">
            <a:avLst/>
          </a:prstGeom>
        </p:spPr>
        <p:txBody>
          <a:bodyPr anchorCtr="0" anchor="b" bIns="91425" lIns="91425" spcFirstLastPara="1" rIns="91425" wrap="square" tIns="91425">
            <a:normAutofit fontScale="90000"/>
          </a:bodyPr>
          <a:lstStyle/>
          <a:p>
            <a:pPr indent="0" lvl="0" marL="0" rtl="0" algn="r">
              <a:spcBef>
                <a:spcPts val="0"/>
              </a:spcBef>
              <a:spcAft>
                <a:spcPts val="0"/>
              </a:spcAft>
              <a:buNone/>
            </a:pPr>
            <a:r>
              <a:rPr lang="en">
                <a:solidFill>
                  <a:srgbClr val="FFFFFF"/>
                </a:solidFill>
                <a:latin typeface="Poppins ExtraBold"/>
                <a:ea typeface="Poppins ExtraBold"/>
                <a:cs typeface="Poppins ExtraBold"/>
                <a:sym typeface="Poppins ExtraBold"/>
              </a:rPr>
              <a:t>Zoom</a:t>
            </a:r>
            <a:endParaRPr>
              <a:solidFill>
                <a:srgbClr val="FFFFFF"/>
              </a:solidFill>
              <a:latin typeface="Poppins ExtraBold"/>
              <a:ea typeface="Poppins ExtraBold"/>
              <a:cs typeface="Poppins ExtraBold"/>
              <a:sym typeface="Poppins ExtraBold"/>
            </a:endParaRPr>
          </a:p>
        </p:txBody>
      </p:sp>
      <p:cxnSp>
        <p:nvCxnSpPr>
          <p:cNvPr id="342" name="Google Shape;342;p48"/>
          <p:cNvCxnSpPr/>
          <p:nvPr/>
        </p:nvCxnSpPr>
        <p:spPr>
          <a:xfrm flipH="1" rot="10800000">
            <a:off x="-162750" y="1168762"/>
            <a:ext cx="8848200" cy="10500"/>
          </a:xfrm>
          <a:prstGeom prst="straightConnector1">
            <a:avLst/>
          </a:prstGeom>
          <a:noFill/>
          <a:ln cap="flat" cmpd="sng" w="76200">
            <a:solidFill>
              <a:srgbClr val="FFFFFF"/>
            </a:solidFill>
            <a:prstDash val="solid"/>
            <a:round/>
            <a:headEnd len="med" w="med" type="none"/>
            <a:tailEnd len="med" w="med" type="none"/>
          </a:ln>
        </p:spPr>
      </p:cxnSp>
      <p:sp>
        <p:nvSpPr>
          <p:cNvPr id="343" name="Google Shape;343;p48"/>
          <p:cNvSpPr txBox="1"/>
          <p:nvPr/>
        </p:nvSpPr>
        <p:spPr>
          <a:xfrm>
            <a:off x="310725" y="1492200"/>
            <a:ext cx="837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Poppins"/>
                <a:ea typeface="Poppins"/>
                <a:cs typeface="Poppins"/>
                <a:sym typeface="Poppins"/>
              </a:rPr>
              <a:t>Return to main room before next set of breakout sessions</a:t>
            </a:r>
            <a:endParaRPr sz="2200">
              <a:solidFill>
                <a:srgbClr val="FFFFFF"/>
              </a:solidFill>
              <a:latin typeface="Poppins"/>
              <a:ea typeface="Poppins"/>
              <a:cs typeface="Poppins"/>
              <a:sym typeface="Poppins"/>
            </a:endParaRPr>
          </a:p>
        </p:txBody>
      </p:sp>
      <p:pic>
        <p:nvPicPr>
          <p:cNvPr id="344" name="Google Shape;344;p48"/>
          <p:cNvPicPr preferRelativeResize="0"/>
          <p:nvPr/>
        </p:nvPicPr>
        <p:blipFill rotWithShape="1">
          <a:blip r:embed="rId4">
            <a:alphaModFix/>
          </a:blip>
          <a:srcRect b="0" l="6698" r="-2118" t="39083"/>
          <a:stretch/>
        </p:blipFill>
        <p:spPr>
          <a:xfrm>
            <a:off x="4916175" y="3070929"/>
            <a:ext cx="3058925" cy="1618525"/>
          </a:xfrm>
          <a:prstGeom prst="rect">
            <a:avLst/>
          </a:prstGeom>
          <a:noFill/>
          <a:ln>
            <a:noFill/>
          </a:ln>
        </p:spPr>
      </p:pic>
      <p:sp>
        <p:nvSpPr>
          <p:cNvPr id="345" name="Google Shape;345;p48"/>
          <p:cNvSpPr/>
          <p:nvPr/>
        </p:nvSpPr>
        <p:spPr>
          <a:xfrm>
            <a:off x="5268234" y="3393454"/>
            <a:ext cx="2514300" cy="631800"/>
          </a:xfrm>
          <a:prstGeom prst="rect">
            <a:avLst/>
          </a:prstGeom>
          <a:noFill/>
          <a:ln cap="flat" cmpd="sng" w="38100">
            <a:solidFill>
              <a:srgbClr val="03AE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8"/>
          <p:cNvSpPr/>
          <p:nvPr/>
        </p:nvSpPr>
        <p:spPr>
          <a:xfrm>
            <a:off x="1790425" y="3603604"/>
            <a:ext cx="2514300" cy="985500"/>
          </a:xfrm>
          <a:prstGeom prst="rect">
            <a:avLst/>
          </a:prstGeom>
          <a:noFill/>
          <a:ln cap="flat" cmpd="sng" w="38100">
            <a:solidFill>
              <a:srgbClr val="03AE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AEE4"/>
        </a:solidFill>
      </p:bgPr>
    </p:bg>
    <p:spTree>
      <p:nvGrpSpPr>
        <p:cNvPr id="132" name="Shape 132"/>
        <p:cNvGrpSpPr/>
        <p:nvPr/>
      </p:nvGrpSpPr>
      <p:grpSpPr>
        <a:xfrm>
          <a:off x="0" y="0"/>
          <a:ext cx="0" cy="0"/>
          <a:chOff x="0" y="0"/>
          <a:chExt cx="0" cy="0"/>
        </a:xfrm>
      </p:grpSpPr>
      <p:pic>
        <p:nvPicPr>
          <p:cNvPr id="133" name="Google Shape;133;p27"/>
          <p:cNvPicPr preferRelativeResize="0"/>
          <p:nvPr/>
        </p:nvPicPr>
        <p:blipFill rotWithShape="1">
          <a:blip r:embed="rId3">
            <a:alphaModFix/>
          </a:blip>
          <a:srcRect b="0" l="0" r="35633" t="0"/>
          <a:stretch/>
        </p:blipFill>
        <p:spPr>
          <a:xfrm>
            <a:off x="1939863" y="2246225"/>
            <a:ext cx="2335625" cy="2657025"/>
          </a:xfrm>
          <a:prstGeom prst="rect">
            <a:avLst/>
          </a:prstGeom>
          <a:noFill/>
          <a:ln cap="flat" cmpd="sng" w="114300">
            <a:solidFill>
              <a:srgbClr val="03AEE4"/>
            </a:solidFill>
            <a:prstDash val="solid"/>
            <a:round/>
            <a:headEnd len="sm" w="sm" type="none"/>
            <a:tailEnd len="sm" w="sm" type="none"/>
          </a:ln>
        </p:spPr>
      </p:pic>
      <p:sp>
        <p:nvSpPr>
          <p:cNvPr id="134" name="Google Shape;134;p27"/>
          <p:cNvSpPr txBox="1"/>
          <p:nvPr>
            <p:ph type="ctrTitle"/>
          </p:nvPr>
        </p:nvSpPr>
        <p:spPr>
          <a:xfrm>
            <a:off x="6227004" y="294029"/>
            <a:ext cx="2514300" cy="897900"/>
          </a:xfrm>
          <a:prstGeom prst="rect">
            <a:avLst/>
          </a:prstGeom>
        </p:spPr>
        <p:txBody>
          <a:bodyPr anchorCtr="0" anchor="b" bIns="91425" lIns="91425" spcFirstLastPara="1" rIns="91425" wrap="square" tIns="91425">
            <a:normAutofit fontScale="90000"/>
          </a:bodyPr>
          <a:lstStyle/>
          <a:p>
            <a:pPr indent="0" lvl="0" marL="0" rtl="0" algn="r">
              <a:spcBef>
                <a:spcPts val="0"/>
              </a:spcBef>
              <a:spcAft>
                <a:spcPts val="0"/>
              </a:spcAft>
              <a:buNone/>
            </a:pPr>
            <a:r>
              <a:rPr lang="en">
                <a:solidFill>
                  <a:srgbClr val="FFFFFF"/>
                </a:solidFill>
                <a:latin typeface="Poppins ExtraBold"/>
                <a:ea typeface="Poppins ExtraBold"/>
                <a:cs typeface="Poppins ExtraBold"/>
                <a:sym typeface="Poppins ExtraBold"/>
              </a:rPr>
              <a:t>Zoom</a:t>
            </a:r>
            <a:endParaRPr>
              <a:solidFill>
                <a:srgbClr val="FFFFFF"/>
              </a:solidFill>
              <a:latin typeface="Poppins ExtraBold"/>
              <a:ea typeface="Poppins ExtraBold"/>
              <a:cs typeface="Poppins ExtraBold"/>
              <a:sym typeface="Poppins ExtraBold"/>
            </a:endParaRPr>
          </a:p>
        </p:txBody>
      </p:sp>
      <p:cxnSp>
        <p:nvCxnSpPr>
          <p:cNvPr id="135" name="Google Shape;135;p27"/>
          <p:cNvCxnSpPr/>
          <p:nvPr/>
        </p:nvCxnSpPr>
        <p:spPr>
          <a:xfrm flipH="1" rot="10800000">
            <a:off x="-162750" y="1168762"/>
            <a:ext cx="8848200" cy="10500"/>
          </a:xfrm>
          <a:prstGeom prst="straightConnector1">
            <a:avLst/>
          </a:prstGeom>
          <a:noFill/>
          <a:ln cap="flat" cmpd="sng" w="76200">
            <a:solidFill>
              <a:srgbClr val="FFFFFF"/>
            </a:solidFill>
            <a:prstDash val="solid"/>
            <a:round/>
            <a:headEnd len="med" w="med" type="none"/>
            <a:tailEnd len="med" w="med" type="none"/>
          </a:ln>
        </p:spPr>
      </p:cxnSp>
      <p:sp>
        <p:nvSpPr>
          <p:cNvPr id="136" name="Google Shape;136;p27"/>
          <p:cNvSpPr txBox="1"/>
          <p:nvPr/>
        </p:nvSpPr>
        <p:spPr>
          <a:xfrm>
            <a:off x="310725" y="1492200"/>
            <a:ext cx="837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Poppins"/>
                <a:ea typeface="Poppins"/>
                <a:cs typeface="Poppins"/>
                <a:sym typeface="Poppins"/>
              </a:rPr>
              <a:t>Click “Speaker View” so that you can see my screen</a:t>
            </a:r>
            <a:endParaRPr sz="2200">
              <a:solidFill>
                <a:srgbClr val="FFFFFF"/>
              </a:solidFill>
              <a:latin typeface="Poppins"/>
              <a:ea typeface="Poppins"/>
              <a:cs typeface="Poppins"/>
              <a:sym typeface="Poppins"/>
            </a:endParaRPr>
          </a:p>
        </p:txBody>
      </p:sp>
      <p:sp>
        <p:nvSpPr>
          <p:cNvPr id="137" name="Google Shape;137;p27"/>
          <p:cNvSpPr/>
          <p:nvPr/>
        </p:nvSpPr>
        <p:spPr>
          <a:xfrm>
            <a:off x="2449591" y="2754275"/>
            <a:ext cx="1584300" cy="1006200"/>
          </a:xfrm>
          <a:prstGeom prst="rect">
            <a:avLst/>
          </a:prstGeom>
          <a:noFill/>
          <a:ln cap="flat" cmpd="sng" w="114300">
            <a:solidFill>
              <a:srgbClr val="03AE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 name="Google Shape;138;p27"/>
          <p:cNvPicPr preferRelativeResize="0"/>
          <p:nvPr/>
        </p:nvPicPr>
        <p:blipFill rotWithShape="1">
          <a:blip r:embed="rId4">
            <a:alphaModFix/>
          </a:blip>
          <a:srcRect b="0" l="0" r="10474" t="18005"/>
          <a:stretch/>
        </p:blipFill>
        <p:spPr>
          <a:xfrm>
            <a:off x="4427888" y="2275825"/>
            <a:ext cx="2776243" cy="2657025"/>
          </a:xfrm>
          <a:prstGeom prst="rect">
            <a:avLst/>
          </a:prstGeom>
          <a:noFill/>
          <a:ln>
            <a:noFill/>
          </a:ln>
        </p:spPr>
      </p:pic>
      <p:sp>
        <p:nvSpPr>
          <p:cNvPr id="139" name="Google Shape;139;p27"/>
          <p:cNvSpPr/>
          <p:nvPr/>
        </p:nvSpPr>
        <p:spPr>
          <a:xfrm>
            <a:off x="4567638" y="3027250"/>
            <a:ext cx="2514300" cy="631800"/>
          </a:xfrm>
          <a:prstGeom prst="rect">
            <a:avLst/>
          </a:prstGeom>
          <a:noFill/>
          <a:ln cap="flat" cmpd="sng" w="114300">
            <a:solidFill>
              <a:srgbClr val="03AE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p28"/>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45" name="Google Shape;145;p28"/>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46" name="Google Shape;146;p28"/>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47" name="Google Shape;147;p28"/>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48" name="Google Shape;148;p28"/>
          <p:cNvSpPr txBox="1"/>
          <p:nvPr/>
        </p:nvSpPr>
        <p:spPr>
          <a:xfrm>
            <a:off x="0" y="1583175"/>
            <a:ext cx="9144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Communications-based</a:t>
            </a:r>
            <a:endParaRPr b="1" sz="3200">
              <a:latin typeface="Poppins"/>
              <a:ea typeface="Poppins"/>
              <a:cs typeface="Poppins"/>
              <a:sym typeface="Poppins"/>
            </a:endParaRPr>
          </a:p>
          <a:p>
            <a:pPr indent="0" lvl="0" marL="0" rtl="0" algn="ctr">
              <a:spcBef>
                <a:spcPts val="0"/>
              </a:spcBef>
              <a:spcAft>
                <a:spcPts val="0"/>
              </a:spcAft>
              <a:buNone/>
            </a:pPr>
            <a:r>
              <a:rPr b="1" lang="en" sz="3200">
                <a:latin typeface="Poppins"/>
                <a:ea typeface="Poppins"/>
                <a:cs typeface="Poppins"/>
                <a:sym typeface="Poppins"/>
              </a:rPr>
              <a:t>Rapid Response</a:t>
            </a:r>
            <a:endParaRPr b="1" sz="32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pic>
        <p:nvPicPr>
          <p:cNvPr id="153" name="Google Shape;153;p29"/>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54" name="Google Shape;154;p29"/>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55" name="Google Shape;155;p29"/>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56" name="Google Shape;156;p29"/>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57" name="Google Shape;157;p29"/>
          <p:cNvSpPr txBox="1"/>
          <p:nvPr/>
        </p:nvSpPr>
        <p:spPr>
          <a:xfrm>
            <a:off x="0" y="1366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Deciding When to Act</a:t>
            </a:r>
            <a:endParaRPr b="1" sz="3200">
              <a:latin typeface="Poppins"/>
              <a:ea typeface="Poppins"/>
              <a:cs typeface="Poppins"/>
              <a:sym typeface="Poppins"/>
            </a:endParaRPr>
          </a:p>
        </p:txBody>
      </p:sp>
      <p:sp>
        <p:nvSpPr>
          <p:cNvPr id="158" name="Google Shape;158;p29"/>
          <p:cNvSpPr txBox="1"/>
          <p:nvPr/>
        </p:nvSpPr>
        <p:spPr>
          <a:xfrm>
            <a:off x="458900" y="849375"/>
            <a:ext cx="79356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Do we have a stake in the issue?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Will our supporters see us as a leader on this issue?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Is this conversation relevant to the people that we’re hoping to mobilize?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Does this dignify a response?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Is the candidate’s (or party’s) reputation at risk?</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Is this an opportunity to strengthen our narrative?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What influencers can we leverage to amplify our message?</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pic>
        <p:nvPicPr>
          <p:cNvPr id="163" name="Google Shape;163;p30"/>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64" name="Google Shape;164;p30"/>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65" name="Google Shape;165;p30"/>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66" name="Google Shape;166;p30"/>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67" name="Google Shape;167;p30"/>
          <p:cNvSpPr txBox="1"/>
          <p:nvPr/>
        </p:nvSpPr>
        <p:spPr>
          <a:xfrm>
            <a:off x="0" y="2890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Basic Prep</a:t>
            </a:r>
            <a:endParaRPr b="1" sz="3200">
              <a:latin typeface="Poppins"/>
              <a:ea typeface="Poppins"/>
              <a:cs typeface="Poppins"/>
              <a:sym typeface="Poppins"/>
            </a:endParaRPr>
          </a:p>
        </p:txBody>
      </p:sp>
      <p:sp>
        <p:nvSpPr>
          <p:cNvPr id="168" name="Google Shape;168;p30"/>
          <p:cNvSpPr txBox="1"/>
          <p:nvPr/>
        </p:nvSpPr>
        <p:spPr>
          <a:xfrm>
            <a:off x="457675" y="980750"/>
            <a:ext cx="820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9" name="Google Shape;169;p30"/>
          <p:cNvSpPr txBox="1"/>
          <p:nvPr/>
        </p:nvSpPr>
        <p:spPr>
          <a:xfrm>
            <a:off x="806400" y="1067975"/>
            <a:ext cx="76716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Have someone (or a committee) responsible for monitoring social media, traditional media, and events (when it is safe).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Develop an approval </a:t>
            </a:r>
            <a:r>
              <a:rPr lang="en">
                <a:solidFill>
                  <a:schemeClr val="dk1"/>
                </a:solidFill>
              </a:rPr>
              <a:t>protocol</a:t>
            </a:r>
            <a:r>
              <a:rPr lang="en">
                <a:solidFill>
                  <a:schemeClr val="dk1"/>
                </a:solidFill>
              </a:rPr>
              <a:t> for rapid response. Decide what types of responses need approval from which people before being released.</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Create a resource to draw from - you can build this organically over time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Cultivate relationships with local press - get to know the reporters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pic>
        <p:nvPicPr>
          <p:cNvPr id="174" name="Google Shape;174;p31"/>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75" name="Google Shape;175;p31"/>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76" name="Google Shape;176;p31"/>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77" name="Google Shape;177;p31"/>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78" name="Google Shape;178;p31"/>
          <p:cNvSpPr txBox="1"/>
          <p:nvPr/>
        </p:nvSpPr>
        <p:spPr>
          <a:xfrm>
            <a:off x="0" y="2890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The Response</a:t>
            </a:r>
            <a:endParaRPr b="1" sz="3200">
              <a:latin typeface="Poppins"/>
              <a:ea typeface="Poppins"/>
              <a:cs typeface="Poppins"/>
              <a:sym typeface="Poppins"/>
            </a:endParaRPr>
          </a:p>
        </p:txBody>
      </p:sp>
      <p:sp>
        <p:nvSpPr>
          <p:cNvPr id="179" name="Google Shape;179;p31"/>
          <p:cNvSpPr txBox="1"/>
          <p:nvPr/>
        </p:nvSpPr>
        <p:spPr>
          <a:xfrm>
            <a:off x="806400" y="1067975"/>
            <a:ext cx="76716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The tone of your response may vary by platform. You might clapback with a sharp reply on Twitter while also sending an email to the candidate or elected official that thoughtfully addresses the issue at hand.</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Speak to the heart of the matter. When you are under attack or attacking an opponent, it can be tempting to address every single point like you’re in a debate class.  Instead find a key vulnerability and focus your attention there. You can educate your audience as you disarm your opposition.</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If you catch someone in a lie, call it out for what it is.  Respond calmly and back the truth up </a:t>
            </a:r>
            <a:r>
              <a:rPr lang="en">
                <a:solidFill>
                  <a:schemeClr val="dk1"/>
                </a:solidFill>
              </a:rPr>
              <a:t>with</a:t>
            </a:r>
            <a:r>
              <a:rPr lang="en">
                <a:solidFill>
                  <a:schemeClr val="dk1"/>
                </a:solidFill>
              </a:rPr>
              <a:t> sources.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pic>
        <p:nvPicPr>
          <p:cNvPr id="184" name="Google Shape;184;p32"/>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85" name="Google Shape;185;p32"/>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86" name="Google Shape;186;p32"/>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87" name="Google Shape;187;p32"/>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88" name="Google Shape;188;p32"/>
          <p:cNvSpPr txBox="1"/>
          <p:nvPr/>
        </p:nvSpPr>
        <p:spPr>
          <a:xfrm>
            <a:off x="0" y="2890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Structuring the Response</a:t>
            </a:r>
            <a:endParaRPr b="1" sz="3200">
              <a:latin typeface="Poppins"/>
              <a:ea typeface="Poppins"/>
              <a:cs typeface="Poppins"/>
              <a:sym typeface="Poppins"/>
            </a:endParaRPr>
          </a:p>
        </p:txBody>
      </p:sp>
      <p:sp>
        <p:nvSpPr>
          <p:cNvPr id="189" name="Google Shape;189;p32"/>
          <p:cNvSpPr txBox="1"/>
          <p:nvPr/>
        </p:nvSpPr>
        <p:spPr>
          <a:xfrm>
            <a:off x="806400" y="1067975"/>
            <a:ext cx="76716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Define the issue - what is at stake?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Why is the bad for Michiganders, Americans, etc…</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Contrast with the alternative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pic>
        <p:nvPicPr>
          <p:cNvPr id="194" name="Google Shape;194;p33"/>
          <p:cNvPicPr preferRelativeResize="0"/>
          <p:nvPr/>
        </p:nvPicPr>
        <p:blipFill>
          <a:blip r:embed="rId4">
            <a:alphaModFix/>
          </a:blip>
          <a:stretch>
            <a:fillRect/>
          </a:stretch>
        </p:blipFill>
        <p:spPr>
          <a:xfrm rot="5400000">
            <a:off x="152400" y="3973400"/>
            <a:ext cx="19050" cy="19050"/>
          </a:xfrm>
          <a:prstGeom prst="rect">
            <a:avLst/>
          </a:prstGeom>
          <a:noFill/>
          <a:ln>
            <a:noFill/>
          </a:ln>
        </p:spPr>
      </p:pic>
      <p:pic>
        <p:nvPicPr>
          <p:cNvPr id="195" name="Google Shape;195;p33"/>
          <p:cNvPicPr preferRelativeResize="0"/>
          <p:nvPr/>
        </p:nvPicPr>
        <p:blipFill>
          <a:blip r:embed="rId5">
            <a:alphaModFix/>
          </a:blip>
          <a:stretch>
            <a:fillRect/>
          </a:stretch>
        </p:blipFill>
        <p:spPr>
          <a:xfrm>
            <a:off x="323850" y="3973400"/>
            <a:ext cx="19050" cy="19050"/>
          </a:xfrm>
          <a:prstGeom prst="rect">
            <a:avLst/>
          </a:prstGeom>
          <a:noFill/>
          <a:ln>
            <a:noFill/>
          </a:ln>
        </p:spPr>
      </p:pic>
      <p:cxnSp>
        <p:nvCxnSpPr>
          <p:cNvPr id="196" name="Google Shape;196;p33"/>
          <p:cNvCxnSpPr/>
          <p:nvPr/>
        </p:nvCxnSpPr>
        <p:spPr>
          <a:xfrm flipH="1" rot="10800000">
            <a:off x="4317200" y="1509825"/>
            <a:ext cx="335700" cy="823800"/>
          </a:xfrm>
          <a:prstGeom prst="straightConnector1">
            <a:avLst/>
          </a:prstGeom>
          <a:noFill/>
          <a:ln cap="flat" cmpd="sng" w="76200">
            <a:solidFill>
              <a:srgbClr val="FFFFFF"/>
            </a:solidFill>
            <a:prstDash val="solid"/>
            <a:round/>
            <a:headEnd len="med" w="med" type="none"/>
            <a:tailEnd len="med" w="med" type="none"/>
          </a:ln>
        </p:spPr>
      </p:cxnSp>
      <p:cxnSp>
        <p:nvCxnSpPr>
          <p:cNvPr id="197" name="Google Shape;197;p33"/>
          <p:cNvCxnSpPr/>
          <p:nvPr/>
        </p:nvCxnSpPr>
        <p:spPr>
          <a:xfrm>
            <a:off x="4281500" y="2328875"/>
            <a:ext cx="290400" cy="7200"/>
          </a:xfrm>
          <a:prstGeom prst="straightConnector1">
            <a:avLst/>
          </a:prstGeom>
          <a:noFill/>
          <a:ln cap="flat" cmpd="sng" w="28575">
            <a:solidFill>
              <a:srgbClr val="FFFFFF"/>
            </a:solidFill>
            <a:prstDash val="solid"/>
            <a:round/>
            <a:headEnd len="med" w="med" type="none"/>
            <a:tailEnd len="med" w="med" type="none"/>
          </a:ln>
        </p:spPr>
      </p:cxnSp>
      <p:sp>
        <p:nvSpPr>
          <p:cNvPr id="198" name="Google Shape;198;p33"/>
          <p:cNvSpPr txBox="1"/>
          <p:nvPr/>
        </p:nvSpPr>
        <p:spPr>
          <a:xfrm>
            <a:off x="0" y="136600"/>
            <a:ext cx="9144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Example of a Response</a:t>
            </a:r>
            <a:endParaRPr b="1" sz="3200">
              <a:latin typeface="Poppins"/>
              <a:ea typeface="Poppins"/>
              <a:cs typeface="Poppins"/>
              <a:sym typeface="Poppins"/>
            </a:endParaRPr>
          </a:p>
        </p:txBody>
      </p:sp>
      <p:sp>
        <p:nvSpPr>
          <p:cNvPr id="199" name="Google Shape;199;p33"/>
          <p:cNvSpPr txBox="1"/>
          <p:nvPr/>
        </p:nvSpPr>
        <p:spPr>
          <a:xfrm>
            <a:off x="806400" y="1067975"/>
            <a:ext cx="767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200" name="Google Shape;200;p33"/>
          <p:cNvSpPr txBox="1"/>
          <p:nvPr/>
        </p:nvSpPr>
        <p:spPr>
          <a:xfrm>
            <a:off x="365900" y="966100"/>
            <a:ext cx="8238300" cy="334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22222"/>
                </a:solidFill>
              </a:rPr>
              <a:t>Michigan Democratic Party Statement on SCOTUS Hearings</a:t>
            </a:r>
            <a:endParaRPr sz="1050">
              <a:solidFill>
                <a:srgbClr val="0C0B0B"/>
              </a:solidFill>
              <a:highlight>
                <a:srgbClr val="FFFFFF"/>
              </a:highlight>
            </a:endParaRPr>
          </a:p>
          <a:p>
            <a:pPr indent="0" lvl="0" marL="0" rtl="0" algn="l">
              <a:spcBef>
                <a:spcPts val="0"/>
              </a:spcBef>
              <a:spcAft>
                <a:spcPts val="0"/>
              </a:spcAft>
              <a:buNone/>
            </a:pPr>
            <a:r>
              <a:t/>
            </a:r>
            <a:endParaRPr sz="1450">
              <a:solidFill>
                <a:srgbClr val="0C0B0B"/>
              </a:solidFill>
              <a:highlight>
                <a:srgbClr val="FFFFFF"/>
              </a:highlight>
            </a:endParaRPr>
          </a:p>
          <a:p>
            <a:pPr indent="0" lvl="0" marL="0" rtl="0" algn="l">
              <a:spcBef>
                <a:spcPts val="0"/>
              </a:spcBef>
              <a:spcAft>
                <a:spcPts val="0"/>
              </a:spcAft>
              <a:buClr>
                <a:schemeClr val="dk1"/>
              </a:buClr>
              <a:buSzPts val="1100"/>
              <a:buFont typeface="Arial"/>
              <a:buNone/>
            </a:pPr>
            <a:r>
              <a:rPr lang="en" sz="1450">
                <a:solidFill>
                  <a:srgbClr val="0C0B0B"/>
                </a:solidFill>
                <a:highlight>
                  <a:srgbClr val="FFFFFF"/>
                </a:highlight>
              </a:rPr>
              <a:t>The Michigan Democratic Party released the following statement on behalf of Chair Lavora Barnes on the SCOTUS confirmation hearings that began today:</a:t>
            </a:r>
            <a:endParaRPr sz="1450">
              <a:solidFill>
                <a:srgbClr val="0C0B0B"/>
              </a:solidFill>
              <a:highlight>
                <a:srgbClr val="FFFFFF"/>
              </a:highlight>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450">
                <a:solidFill>
                  <a:srgbClr val="0C0B0B"/>
                </a:solidFill>
                <a:highlight>
                  <a:srgbClr val="FFFFFF"/>
                </a:highlight>
              </a:rPr>
              <a:t>“</a:t>
            </a:r>
            <a:r>
              <a:rPr lang="en" sz="1450">
                <a:solidFill>
                  <a:srgbClr val="0C0B0B"/>
                </a:solidFill>
                <a:highlight>
                  <a:srgbClr val="FF9900"/>
                </a:highlight>
              </a:rPr>
              <a:t>Today’s Supreme Court hearings make very clear that health care is at stake in this election.</a:t>
            </a:r>
            <a:r>
              <a:rPr lang="en" sz="1450">
                <a:solidFill>
                  <a:srgbClr val="0C0B0B"/>
                </a:solidFill>
                <a:highlight>
                  <a:srgbClr val="FFFFFF"/>
                </a:highlight>
              </a:rPr>
              <a:t> Trump and Republicans like John James have </a:t>
            </a:r>
            <a:r>
              <a:rPr lang="en" sz="1450">
                <a:solidFill>
                  <a:srgbClr val="0C0B0B"/>
                </a:solidFill>
                <a:highlight>
                  <a:srgbClr val="FFE599"/>
                </a:highlight>
              </a:rPr>
              <a:t>relentlessly attacked the Affordable Care Act and protections for people with pre-existing conditions, and are now trying to confirm another far-right jurist that would support their efforts to gut the law in the middle of a pandemic.</a:t>
            </a:r>
            <a:r>
              <a:rPr lang="en" sz="1450">
                <a:solidFill>
                  <a:srgbClr val="0C0B0B"/>
                </a:solidFill>
                <a:highlight>
                  <a:srgbClr val="FFFFFF"/>
                </a:highlight>
              </a:rPr>
              <a:t> </a:t>
            </a:r>
            <a:r>
              <a:rPr lang="en" sz="1450">
                <a:solidFill>
                  <a:srgbClr val="0C0B0B"/>
                </a:solidFill>
                <a:highlight>
                  <a:srgbClr val="B6D7A8"/>
                </a:highlight>
              </a:rPr>
              <a:t>Michiganders deserve leaders who will fight for access to affordable health care</a:t>
            </a:r>
            <a:r>
              <a:rPr lang="en" sz="1450">
                <a:solidFill>
                  <a:srgbClr val="0C0B0B"/>
                </a:solidFill>
                <a:highlight>
                  <a:srgbClr val="FFFFFF"/>
                </a:highlight>
              </a:rPr>
              <a:t>, and that’s why we will vote early, by mail, and on November 3 for Joe Biden, Kamala Harris, Gary Peters, and Democrats up and down the ticket.”</a:t>
            </a:r>
            <a:endParaRPr sz="1450">
              <a:solidFill>
                <a:srgbClr val="0C0B0B"/>
              </a:solidFill>
              <a:highlight>
                <a:srgbClr val="FFFFFF"/>
              </a:highlight>
            </a:endParaRPr>
          </a:p>
          <a:p>
            <a:pPr indent="0" lvl="0" marL="0" rtl="0" algn="l">
              <a:spcBef>
                <a:spcPts val="0"/>
              </a:spcBef>
              <a:spcAft>
                <a:spcPts val="0"/>
              </a:spcAft>
              <a:buNone/>
            </a:pPr>
            <a:r>
              <a:t/>
            </a:r>
            <a:endParaRPr sz="1050">
              <a:solidFill>
                <a:srgbClr val="0C0B0B"/>
              </a:solidFill>
              <a:highlight>
                <a:srgbClr val="FFFFFF"/>
              </a:highlight>
            </a:endParaRPr>
          </a:p>
          <a:p>
            <a:pPr indent="0" lvl="0" marL="0" rtl="0" algn="l">
              <a:spcBef>
                <a:spcPts val="0"/>
              </a:spcBef>
              <a:spcAft>
                <a:spcPts val="0"/>
              </a:spcAft>
              <a:buNone/>
            </a:pPr>
            <a:r>
              <a:t/>
            </a:r>
            <a:endParaRPr sz="1050">
              <a:solidFill>
                <a:srgbClr val="0C0B0B"/>
              </a:solidFill>
              <a:highlight>
                <a:srgbClr val="FFFFFF"/>
              </a:highlight>
            </a:endParaRPr>
          </a:p>
          <a:p>
            <a:pPr indent="0" lvl="0" marL="0" rtl="0" algn="l">
              <a:spcBef>
                <a:spcPts val="0"/>
              </a:spcBef>
              <a:spcAft>
                <a:spcPts val="0"/>
              </a:spcAft>
              <a:buNone/>
            </a:pPr>
            <a:r>
              <a:t/>
            </a:r>
            <a:endParaRPr sz="1050">
              <a:solidFill>
                <a:srgbClr val="0C0B0B"/>
              </a:solidFill>
              <a:highlight>
                <a:srgbClr val="FFFFFF"/>
              </a:highlight>
            </a:endParaRPr>
          </a:p>
          <a:p>
            <a:pPr indent="0" lvl="0" marL="0" rtl="0" algn="l">
              <a:spcBef>
                <a:spcPts val="0"/>
              </a:spcBef>
              <a:spcAft>
                <a:spcPts val="0"/>
              </a:spcAft>
              <a:buNone/>
            </a:pPr>
            <a:r>
              <a:t/>
            </a:r>
            <a:endParaRPr sz="1050">
              <a:solidFill>
                <a:srgbClr val="0C0B0B"/>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