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Poppins"/>
      <p:regular r:id="rId28"/>
      <p:bold r:id="rId29"/>
      <p:italic r:id="rId30"/>
      <p:boldItalic r:id="rId31"/>
    </p:embeddedFont>
    <p:embeddedFont>
      <p:font typeface="Alata"/>
      <p:regular r:id="rId32"/>
    </p:embeddedFont>
    <p:embeddedFont>
      <p:font typeface="Poppins Light"/>
      <p:regular r:id="rId33"/>
      <p:bold r:id="rId34"/>
      <p:italic r:id="rId35"/>
      <p:boldItalic r:id="rId36"/>
    </p:embeddedFont>
    <p:embeddedFont>
      <p:font typeface="Poppins ExtraBold"/>
      <p:bold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Poppins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oppi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oppins-boldItalic.fntdata"/><Relationship Id="rId30" Type="http://schemas.openxmlformats.org/officeDocument/2006/relationships/font" Target="fonts/Poppins-italic.fntdata"/><Relationship Id="rId11" Type="http://schemas.openxmlformats.org/officeDocument/2006/relationships/slide" Target="slides/slide6.xml"/><Relationship Id="rId33" Type="http://schemas.openxmlformats.org/officeDocument/2006/relationships/font" Target="fonts/PoppinsLight-regular.fntdata"/><Relationship Id="rId10" Type="http://schemas.openxmlformats.org/officeDocument/2006/relationships/slide" Target="slides/slide5.xml"/><Relationship Id="rId32" Type="http://schemas.openxmlformats.org/officeDocument/2006/relationships/font" Target="fonts/Alata-regular.fntdata"/><Relationship Id="rId13" Type="http://schemas.openxmlformats.org/officeDocument/2006/relationships/slide" Target="slides/slide8.xml"/><Relationship Id="rId35" Type="http://schemas.openxmlformats.org/officeDocument/2006/relationships/font" Target="fonts/PoppinsLight-italic.fntdata"/><Relationship Id="rId12" Type="http://schemas.openxmlformats.org/officeDocument/2006/relationships/slide" Target="slides/slide7.xml"/><Relationship Id="rId34" Type="http://schemas.openxmlformats.org/officeDocument/2006/relationships/font" Target="fonts/PoppinsLight-bold.fntdata"/><Relationship Id="rId15" Type="http://schemas.openxmlformats.org/officeDocument/2006/relationships/slide" Target="slides/slide10.xml"/><Relationship Id="rId37" Type="http://schemas.openxmlformats.org/officeDocument/2006/relationships/font" Target="fonts/PoppinsExtraBold-bold.fntdata"/><Relationship Id="rId14" Type="http://schemas.openxmlformats.org/officeDocument/2006/relationships/slide" Target="slides/slide9.xml"/><Relationship Id="rId36" Type="http://schemas.openxmlformats.org/officeDocument/2006/relationships/font" Target="fonts/PoppinsLight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PoppinsExtraBold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9baf10a8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9baf10a8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c8e2cb37e8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c8e2cb37e8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c8e2cb37e8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c8e2cb37e8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8e2cb37e8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8e2cb37e8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8e2cb37e8_0_4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c8e2cb37e8_0_4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8e2cb37e8_0_4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8e2cb37e8_0_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8e2cb37e8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c8e2cb37e8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c9b789b82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c9b789b8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c9b789b82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c9b789b82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c9b789b82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c9b789b82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c9b789b82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c9b789b82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9baf10a8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9baf10a8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8e2cb37e8_0_4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c8e2cb37e8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c9baf10a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c9baf10a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c8e2cb37e8_0_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c8e2cb37e8_0_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9baf10a8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9baf10a8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8e2cb37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8e2cb37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●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We should be prepared to remain virtual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400"/>
              <a:buFont typeface="Poppins"/>
              <a:buChar char="○"/>
            </a:pPr>
            <a:r>
              <a:rPr lang="en" sz="14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Either until things are back to “normal” or</a:t>
            </a:r>
            <a:endParaRPr sz="14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400"/>
              <a:buFont typeface="Poppins"/>
              <a:buChar char="○"/>
            </a:pPr>
            <a:r>
              <a:rPr lang="en" sz="14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In order to maximize efficiency and accessibility for certain kinds of events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8e2cb37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8e2cb37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8e2cb37e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8e2cb37e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8e2cb37e8_0_3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8e2cb37e8_0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8e2cb37e8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c8e2cb37e8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hyperlink" Target="https://michigandems.com/events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AEE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227004" y="294029"/>
            <a:ext cx="2514300" cy="8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Zoom</a:t>
            </a:r>
            <a:endParaRPr>
              <a:solidFill>
                <a:srgbClr val="FFFFFF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 flipH="1" rot="10800000">
            <a:off x="-162750" y="1168762"/>
            <a:ext cx="8848200" cy="105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310725" y="1568400"/>
            <a:ext cx="837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Please be muted unless you have a question or comment</a:t>
            </a:r>
            <a:endParaRPr sz="22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-9301" l="0" r="0" t="0"/>
          <a:stretch/>
        </p:blipFill>
        <p:spPr>
          <a:xfrm>
            <a:off x="2921900" y="2498950"/>
            <a:ext cx="2678900" cy="2098650"/>
          </a:xfrm>
          <a:prstGeom prst="rect">
            <a:avLst/>
          </a:prstGeom>
          <a:noFill/>
          <a:ln cap="flat" cmpd="sng" w="9525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8" name="Google Shape;58;p13"/>
          <p:cNvSpPr/>
          <p:nvPr/>
        </p:nvSpPr>
        <p:spPr>
          <a:xfrm>
            <a:off x="3366450" y="2944400"/>
            <a:ext cx="1242900" cy="1006200"/>
          </a:xfrm>
          <a:prstGeom prst="rect">
            <a:avLst/>
          </a:prstGeom>
          <a:noFill/>
          <a:ln cap="flat" cmpd="sng" w="1143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Choose Your Platform(s)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Zoom Pro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$150/yr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2" marL="13716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■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Same (100) participants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2" marL="13716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■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No time limit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2" marL="13716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■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Social Media Streaming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2" marL="13716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■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Cloud storage!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830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Social Media Streaming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Streaming to Facebook and YouTube - requires coordination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Promotion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Almost the same as any other event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People will want and need details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Virtualization (not assumed)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Technology - dial in/computer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Login info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Link sending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Don’t share your link too early but </a:t>
            </a:r>
            <a:r>
              <a:rPr b="1"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keep people informed</a:t>
            </a:r>
            <a:endParaRPr b="1"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Promotion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How are you getting the link to people? 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○"/>
            </a:pPr>
            <a:r>
              <a:rPr lang="en" sz="18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Have one central signup location</a:t>
            </a:r>
            <a:endParaRPr sz="18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200"/>
              <a:buFont typeface="Poppins"/>
              <a:buChar char="●"/>
            </a:pPr>
            <a:r>
              <a:rPr lang="en" sz="22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Include this signup location on all promotional material</a:t>
            </a:r>
            <a:endParaRPr sz="2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Send that link!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Make sure you’ve collected all your signups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How will you get last minute signups the link?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Editing mobilize details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Hosting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Housekeeping slides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Char char="○"/>
            </a:pPr>
            <a:r>
              <a:rPr b="1"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Communicate</a:t>
            </a: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 the expectations for the meeting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Everyone is on different levels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2" marL="13716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■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Be nice, be a Dem about it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Hosts have the ability to mute :) 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Recording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Hosting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Larger event? Split up assignments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Chat monitoring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Tech help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Co-hosting - muting, curtaining, removing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The Rules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52650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Basic rules of parliamentary procedure still apply to virtual meetings.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All motions are still available to be made and voted upon.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There must be a process for facilitating a vote. Vote on a rules report. 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Using the “Raised Hand” feature may work for voting, but there are limits. ◆ Phone participants may not be able to use this feature.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Multiple participants using one device cannot cast individual votes. Try to use separate devices if possible.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Roll Call is not preferable, but an option, if the “Raised Hand” feature is not available.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The Rules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311700" y="152650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Consider the type of zoom you’re using.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	</a:t>
            </a: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</a:t>
            </a: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Zoom meeting vs. Zoom Webinar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Plan and conduct nominations and elections.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Candidates will want to speak.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DON’T OVERLOAD a meeting— Virtual meetings take more time.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Voting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71" name="Google Shape;171;p30"/>
          <p:cNvSpPr txBox="1"/>
          <p:nvPr>
            <p:ph idx="1" type="body"/>
          </p:nvPr>
        </p:nvSpPr>
        <p:spPr>
          <a:xfrm>
            <a:off x="311700" y="152650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Consider an online voting platform (i.e. Election Runner, Polys, Election Buddy, Vevox, VoxVote or similar platforms to vote via text, phone, or computer.)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Use unanimous consent wherever possible.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Vote during or directly after the meeting via google form. 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◆ Security should not be an issue due to the short timeframe. Time to verify eligibility.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Robert’s Rules Procedure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77" name="Google Shape;177;p31"/>
          <p:cNvSpPr txBox="1"/>
          <p:nvPr>
            <p:ph idx="1" type="body"/>
          </p:nvPr>
        </p:nvSpPr>
        <p:spPr>
          <a:xfrm>
            <a:off x="311700" y="152650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Member is recognized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Member is unmuted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Member states the purpose in seeking recognition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Most purposes require a second to go any further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Obtain a second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Provide for discussion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➔ After discussion vote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AEE4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35633" t="0"/>
          <a:stretch/>
        </p:blipFill>
        <p:spPr>
          <a:xfrm>
            <a:off x="1939863" y="2246225"/>
            <a:ext cx="2335625" cy="2657025"/>
          </a:xfrm>
          <a:prstGeom prst="rect">
            <a:avLst/>
          </a:prstGeom>
          <a:noFill/>
          <a:ln cap="flat" cmpd="sng" w="1143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4" name="Google Shape;64;p14"/>
          <p:cNvSpPr txBox="1"/>
          <p:nvPr>
            <p:ph type="ctrTitle"/>
          </p:nvPr>
        </p:nvSpPr>
        <p:spPr>
          <a:xfrm>
            <a:off x="6227004" y="294029"/>
            <a:ext cx="2514300" cy="8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Zoom</a:t>
            </a:r>
            <a:endParaRPr>
              <a:solidFill>
                <a:srgbClr val="FFFFFF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cxnSp>
        <p:nvCxnSpPr>
          <p:cNvPr id="65" name="Google Shape;65;p14"/>
          <p:cNvCxnSpPr/>
          <p:nvPr/>
        </p:nvCxnSpPr>
        <p:spPr>
          <a:xfrm flipH="1" rot="10800000">
            <a:off x="-162750" y="1168762"/>
            <a:ext cx="8848200" cy="105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4"/>
          <p:cNvSpPr txBox="1"/>
          <p:nvPr/>
        </p:nvSpPr>
        <p:spPr>
          <a:xfrm>
            <a:off x="310725" y="1492200"/>
            <a:ext cx="837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Click “Speaker View” so that you can see my screen</a:t>
            </a:r>
            <a:endParaRPr sz="22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449591" y="2754275"/>
            <a:ext cx="1584300" cy="1006200"/>
          </a:xfrm>
          <a:prstGeom prst="rect">
            <a:avLst/>
          </a:prstGeom>
          <a:noFill/>
          <a:ln cap="flat" cmpd="sng" w="1143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 rotWithShape="1">
          <a:blip r:embed="rId4">
            <a:alphaModFix/>
          </a:blip>
          <a:srcRect b="0" l="0" r="10474" t="18005"/>
          <a:stretch/>
        </p:blipFill>
        <p:spPr>
          <a:xfrm>
            <a:off x="4427888" y="2275825"/>
            <a:ext cx="2776243" cy="26570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4567638" y="3027250"/>
            <a:ext cx="2514300" cy="631800"/>
          </a:xfrm>
          <a:prstGeom prst="rect">
            <a:avLst/>
          </a:prstGeom>
          <a:noFill/>
          <a:ln cap="flat" cmpd="sng" w="1143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Breakout Rooms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83" name="Google Shape;183;p32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Awesome for committee meetings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Can be pre-assigned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Not a host feature in breakout rooms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Follow Up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89" name="Google Shape;189;p33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Is your recording available somewhere?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Conduct a survey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Follow up emails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Keep track of lessons learned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4"/>
          <p:cNvSpPr txBox="1"/>
          <p:nvPr>
            <p:ph type="ctrTitle"/>
          </p:nvPr>
        </p:nvSpPr>
        <p:spPr>
          <a:xfrm>
            <a:off x="182260" y="984192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2273F"/>
                </a:solidFill>
                <a:latin typeface="Alata"/>
                <a:ea typeface="Alata"/>
                <a:cs typeface="Alata"/>
                <a:sym typeface="Alata"/>
              </a:rPr>
              <a:t>Questions?</a:t>
            </a:r>
            <a:endParaRPr>
              <a:solidFill>
                <a:srgbClr val="02273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95" name="Google Shape;195;p34"/>
          <p:cNvSpPr txBox="1"/>
          <p:nvPr>
            <p:ph idx="1" type="subTitle"/>
          </p:nvPr>
        </p:nvSpPr>
        <p:spPr>
          <a:xfrm>
            <a:off x="192351" y="3389559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2273F"/>
                </a:solidFill>
                <a:latin typeface="Poppins Light"/>
                <a:ea typeface="Poppins Light"/>
                <a:cs typeface="Poppins Light"/>
                <a:sym typeface="Poppins Light"/>
              </a:rPr>
              <a:t>HKING@MICHIGANDEMS.COM</a:t>
            </a:r>
            <a:endParaRPr sz="2400">
              <a:solidFill>
                <a:srgbClr val="02273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196" name="Google Shape;196;p34"/>
          <p:cNvCxnSpPr/>
          <p:nvPr/>
        </p:nvCxnSpPr>
        <p:spPr>
          <a:xfrm>
            <a:off x="311700" y="3194900"/>
            <a:ext cx="1145700" cy="0"/>
          </a:xfrm>
          <a:prstGeom prst="straightConnector1">
            <a:avLst/>
          </a:prstGeom>
          <a:noFill/>
          <a:ln cap="flat" cmpd="sng" w="38100">
            <a:solidFill>
              <a:srgbClr val="02273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AEE4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0" l="12982" r="0" t="23494"/>
          <a:stretch/>
        </p:blipFill>
        <p:spPr>
          <a:xfrm>
            <a:off x="1035725" y="2656654"/>
            <a:ext cx="3392175" cy="2032800"/>
          </a:xfrm>
          <a:prstGeom prst="rect">
            <a:avLst/>
          </a:prstGeom>
          <a:noFill/>
          <a:ln cap="flat" cmpd="sng" w="1143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5" name="Google Shape;75;p15"/>
          <p:cNvSpPr txBox="1"/>
          <p:nvPr>
            <p:ph type="ctrTitle"/>
          </p:nvPr>
        </p:nvSpPr>
        <p:spPr>
          <a:xfrm>
            <a:off x="6227004" y="294029"/>
            <a:ext cx="2514300" cy="8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Zoom</a:t>
            </a:r>
            <a:endParaRPr>
              <a:solidFill>
                <a:srgbClr val="FFFFFF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cxnSp>
        <p:nvCxnSpPr>
          <p:cNvPr id="76" name="Google Shape;76;p15"/>
          <p:cNvCxnSpPr/>
          <p:nvPr/>
        </p:nvCxnSpPr>
        <p:spPr>
          <a:xfrm flipH="1" rot="10800000">
            <a:off x="-162750" y="1168762"/>
            <a:ext cx="8848200" cy="105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" name="Google Shape;77;p15"/>
          <p:cNvSpPr txBox="1"/>
          <p:nvPr/>
        </p:nvSpPr>
        <p:spPr>
          <a:xfrm>
            <a:off x="310725" y="1492200"/>
            <a:ext cx="837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Return to main room before next set of breakout sessions</a:t>
            </a:r>
            <a:endParaRPr sz="22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 rotWithShape="1">
          <a:blip r:embed="rId4">
            <a:alphaModFix/>
          </a:blip>
          <a:srcRect b="0" l="6698" r="-2118" t="39083"/>
          <a:stretch/>
        </p:blipFill>
        <p:spPr>
          <a:xfrm>
            <a:off x="4916175" y="3070929"/>
            <a:ext cx="3058925" cy="16185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5268234" y="3393454"/>
            <a:ext cx="2514300" cy="631800"/>
          </a:xfrm>
          <a:prstGeom prst="rect">
            <a:avLst/>
          </a:prstGeom>
          <a:noFill/>
          <a:ln cap="flat" cmpd="sng" w="381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1790425" y="3603604"/>
            <a:ext cx="2514300" cy="985500"/>
          </a:xfrm>
          <a:prstGeom prst="rect">
            <a:avLst/>
          </a:prstGeom>
          <a:noFill/>
          <a:ln cap="flat" cmpd="sng" w="38100">
            <a:solidFill>
              <a:srgbClr val="03AE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ctrTitle"/>
          </p:nvPr>
        </p:nvSpPr>
        <p:spPr>
          <a:xfrm>
            <a:off x="182260" y="984192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2273F"/>
                </a:solidFill>
                <a:latin typeface="Alata"/>
                <a:ea typeface="Alata"/>
                <a:cs typeface="Alata"/>
                <a:sym typeface="Alata"/>
              </a:rPr>
              <a:t>Hosting a Virtual Event</a:t>
            </a:r>
            <a:endParaRPr>
              <a:solidFill>
                <a:srgbClr val="02273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86" name="Google Shape;86;p16"/>
          <p:cNvSpPr txBox="1"/>
          <p:nvPr>
            <p:ph idx="1" type="subTitle"/>
          </p:nvPr>
        </p:nvSpPr>
        <p:spPr>
          <a:xfrm>
            <a:off x="192351" y="3389559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2273F"/>
                </a:solidFill>
                <a:latin typeface="Poppins Light"/>
                <a:ea typeface="Poppins Light"/>
                <a:cs typeface="Poppins Light"/>
                <a:sym typeface="Poppins Light"/>
              </a:rPr>
              <a:t>BEGINNING → END</a:t>
            </a:r>
            <a:endParaRPr sz="2400">
              <a:solidFill>
                <a:srgbClr val="02273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87" name="Google Shape;87;p16"/>
          <p:cNvCxnSpPr/>
          <p:nvPr/>
        </p:nvCxnSpPr>
        <p:spPr>
          <a:xfrm>
            <a:off x="311700" y="3194900"/>
            <a:ext cx="1145700" cy="0"/>
          </a:xfrm>
          <a:prstGeom prst="straightConnector1">
            <a:avLst/>
          </a:prstGeom>
          <a:noFill/>
          <a:ln cap="flat" cmpd="sng" w="38100">
            <a:solidFill>
              <a:srgbClr val="02273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latin typeface="Alata"/>
                <a:ea typeface="Alata"/>
                <a:cs typeface="Alata"/>
                <a:sym typeface="Alata"/>
              </a:rPr>
              <a:t>Virtual Events are the New Normal</a:t>
            </a:r>
            <a:endParaRPr sz="3020"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●"/>
            </a:pPr>
            <a:r>
              <a:rPr lang="en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This year has forced many of us into the virtual event space</a:t>
            </a:r>
            <a:endParaRPr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●"/>
            </a:pPr>
            <a:r>
              <a:rPr lang="en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What will and will not remain post-COVID-19?</a:t>
            </a:r>
            <a:endParaRPr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●"/>
            </a:pPr>
            <a:r>
              <a:rPr lang="en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We should be prepared to remain virtual</a:t>
            </a:r>
            <a:br>
              <a:rPr lang="en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</a:br>
            <a:endParaRPr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1800"/>
              <a:buFont typeface="Poppins"/>
              <a:buChar char="●"/>
            </a:pPr>
            <a:r>
              <a:rPr lang="en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Who has hosted an event on Zoom? Facebook Live? YouTube Live? Other?</a:t>
            </a:r>
            <a:endParaRPr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latin typeface="Alata"/>
                <a:ea typeface="Alata"/>
                <a:cs typeface="Alata"/>
                <a:sym typeface="Alata"/>
              </a:rPr>
              <a:t>Hosting a Virtual Event</a:t>
            </a:r>
            <a:endParaRPr sz="3020"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AutoNum type="arabicPeriod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Publicize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AutoNum type="arabicPeriod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Choose your platform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AutoNum type="arabicPeriod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Promote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AutoNum type="arabicPeriod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Send Link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AutoNum type="arabicPeriod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Host!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2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Publicize</a:t>
            </a:r>
            <a:endParaRPr sz="502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285053" y="1956672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What kind of event?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Monthly Meeting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Fundraiser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Rally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Forum/Educational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Publicize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Same as any other event except more detail and broader audience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D36565"/>
              </a:buClr>
              <a:buSzPts val="2500"/>
              <a:buFont typeface="Poppins"/>
              <a:buChar char="●"/>
            </a:pPr>
            <a:r>
              <a:rPr lang="en" sz="2500" u="sng">
                <a:solidFill>
                  <a:srgbClr val="D36565"/>
                </a:solid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MDP Event Submission</a:t>
            </a:r>
            <a:endParaRPr sz="2500">
              <a:solidFill>
                <a:srgbClr val="D3656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Facebook Events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Email</a:t>
            </a:r>
            <a:endParaRPr sz="32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0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Choose Your Platform(s)</a:t>
            </a:r>
            <a:endParaRPr sz="500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79512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Zoom meeting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100"/>
              <a:buFont typeface="Poppins"/>
              <a:buChar char="○"/>
            </a:pPr>
            <a:r>
              <a:rPr lang="en" sz="21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Standard - from monthly meetings to trainings like this </a:t>
            </a:r>
            <a:endParaRPr sz="21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Zoom webinar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2273F"/>
              </a:buClr>
              <a:buSzPts val="2500"/>
              <a:buFont typeface="Poppins"/>
              <a:buChar char="●"/>
            </a:pPr>
            <a:r>
              <a:rPr lang="en" sz="2500">
                <a:solidFill>
                  <a:srgbClr val="02273F"/>
                </a:solidFill>
                <a:latin typeface="Poppins"/>
                <a:ea typeface="Poppins"/>
                <a:cs typeface="Poppins"/>
                <a:sym typeface="Poppins"/>
              </a:rPr>
              <a:t>Live Streaming - Facebook, YouTube, IG, Twitter</a:t>
            </a:r>
            <a:endParaRPr sz="2500">
              <a:solidFill>
                <a:srgbClr val="0227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