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9dee545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9dee545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9dee545a4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9dee545a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A cause and effect sequence that begins with something the supporter can meaningfully do and ends with the resolution of the moment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5fbb7a226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5fbb7a226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5fbb7a226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5fbb7a226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5fbb7a226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5fbb7a226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9dee545a4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9dee545a4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5fbb7a226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5fbb7a226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5fbb7a226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5fbb7a226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5fbb7a226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5fbb7a226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5fbb7a226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5fbb7a226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Types of texts include event recruitment, GOTV/voter contact, fundraising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.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Helps cut through a crowded email inbox. 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Best for following up with existing supporters/donors.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To build your texting program, require cellphones on sign-up forms and pull donor data from ActBlue. 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5fbb7a226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5fbb7a226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93071bb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93071bb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5fbb7a226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5fbb7a226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5fbb7a226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5fbb7a226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5fbb7a226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5fbb7a226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5fbb7a226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5fbb7a226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5fbb7a226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5fbb7a226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dee545a4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9dee545a4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9dee545a4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9dee545a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 link: https://join.slack.com/t/michigandems/shared_invite/zt-gxc20d07-VxyuyTT6Bwgxs_bevIKxHg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9e1197a5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9e1197a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 link: https://join.slack.com/t/michigandems/shared_invite/zt-gxc20d07-VxyuyTT6Bwgxs_bevIKxHg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5fbb7a226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5fbb7a226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93071bbbf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93071bbbf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5fbb7a226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5fbb7a226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3071bbbf_2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93071bbbf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93071bbbf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93071bbbf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9dee545a4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9dee545a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As crowded and competitive as they can be, email inboxes remain a prime location for nonprofits to scale communication and engage with thousands of supporters with just a few clicks.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5fbb7a226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5fbb7a226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2f7d1e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2f7d1e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5fbb7a226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5fbb7a226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212529"/>
                </a:solidFill>
                <a:highlight>
                  <a:srgbClr val="FFFFFF"/>
                </a:highlight>
              </a:rPr>
              <a:t>The welcome email 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serves as an introduction to the party for every new subscriber. Supporters expect to receive it when subscribing to an email list. Follow us on social &gt;&gt; survey &gt;&gt; donate</a:t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212529"/>
                </a:solidFill>
                <a:highlight>
                  <a:srgbClr val="FFFFFF"/>
                </a:highlight>
              </a:rPr>
              <a:t>The thank-you email 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makes supporters feel truly valued, strengthens their connection to the party, and gives you an opportunity to highlight more ways for them to show their support.</a:t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212529"/>
                </a:solidFill>
                <a:highlight>
                  <a:srgbClr val="FFFFFF"/>
                </a:highlight>
              </a:rPr>
              <a:t>The sustainer push email 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takes your email program further by asking recent one-time donors to become members of the party who give monthly and have voting privileges at state conventions. </a:t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212529"/>
                </a:solidFill>
                <a:highlight>
                  <a:srgbClr val="FFFFFF"/>
                </a:highlight>
              </a:rPr>
              <a:t>The volunteer recruitment email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 is a way for your supporters to help elect Democrats beyond financial transactions.</a:t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212529"/>
                </a:solidFill>
                <a:highlight>
                  <a:srgbClr val="FFFFFF"/>
                </a:highlight>
              </a:rPr>
              <a:t>The newsletter email 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is a regularly occurring snapshot of information about party operations, key highlights, and opportunities for supporters to take action. 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212529"/>
                </a:solidFill>
                <a:highlight>
                  <a:srgbClr val="FFFFFF"/>
                </a:highlight>
              </a:rPr>
              <a:t>The advocacy email</a:t>
            </a: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 uses digital advocacy forms to prompt calls, emails, or tweets to legislators to in support of your cause. 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50"/>
              <a:buChar char="+"/>
            </a:pPr>
            <a:r>
              <a:rPr lang="en" sz="1350">
                <a:solidFill>
                  <a:srgbClr val="212529"/>
                </a:solidFill>
                <a:highlight>
                  <a:srgbClr val="FFFFFF"/>
                </a:highlight>
              </a:rPr>
              <a:t>GOTV emails and event fundraiser emails. </a:t>
            </a:r>
            <a:endParaRPr sz="135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hyperlink" Target="http://slack.com/downloads/mac" TargetMode="External"/><Relationship Id="rId5" Type="http://schemas.openxmlformats.org/officeDocument/2006/relationships/hyperlink" Target="https://join.slack.com/t/michigandems/shared_invite/zt-gxc20d07-VxyuyTT6Bwgxs_bevIKxH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join.slack.com/t/michigandems/shared_invite/zt-gxc20d07-VxyuyTT6Bwgxs_bevIKxHg" TargetMode="External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4.jpg"/><Relationship Id="rId8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/>
        </p:nvSpPr>
        <p:spPr>
          <a:xfrm>
            <a:off x="891300" y="1172717"/>
            <a:ext cx="73614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DIGITAL FUNDRAISING AND TOOLS  WEBINAR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98" name="Google Shape;98;p25"/>
          <p:cNvSpPr txBox="1"/>
          <p:nvPr/>
        </p:nvSpPr>
        <p:spPr>
          <a:xfrm>
            <a:off x="1088550" y="3265125"/>
            <a:ext cx="69669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Kathleen Todd, Digital Director</a:t>
            </a:r>
            <a:endParaRPr sz="1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ktodd@michigandems.com</a:t>
            </a:r>
            <a:endParaRPr sz="1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588325" y="-51275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Email Theory of Change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834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/>
          <p:nvPr/>
        </p:nvSpPr>
        <p:spPr>
          <a:xfrm>
            <a:off x="0" y="1189989"/>
            <a:ext cx="2726700" cy="669000"/>
          </a:xfrm>
          <a:prstGeom prst="homePlate">
            <a:avLst>
              <a:gd fmla="val 50000" name="adj"/>
            </a:avLst>
          </a:prstGeom>
          <a:solidFill>
            <a:srgbClr val="02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75925" y="2057125"/>
            <a:ext cx="2227500" cy="2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- Set the stage for what’s at stake within the first sentence or two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- Examples: Deadlines, debates, endorsements, opposition, breaking news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6" name="Google Shape;196;p34"/>
          <p:cNvGrpSpPr/>
          <p:nvPr/>
        </p:nvGrpSpPr>
        <p:grpSpPr>
          <a:xfrm>
            <a:off x="2263425" y="1189775"/>
            <a:ext cx="2541300" cy="3483050"/>
            <a:chOff x="2263425" y="1189775"/>
            <a:chExt cx="2541300" cy="3483050"/>
          </a:xfrm>
        </p:grpSpPr>
        <p:sp>
          <p:nvSpPr>
            <p:cNvPr id="197" name="Google Shape;197;p34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Solution</a:t>
              </a:r>
              <a:endParaRPr b="1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34"/>
            <p:cNvSpPr txBox="1"/>
            <p:nvPr/>
          </p:nvSpPr>
          <p:spPr>
            <a:xfrm>
              <a:off x="2343000" y="2057125"/>
              <a:ext cx="2074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The reason why taking an action can make a difference in something your supporters care about.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-Highlight the difference this action can make toward your goals.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-Do X, so that Y, to achieve Z.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9" name="Google Shape;199;p34"/>
          <p:cNvGrpSpPr/>
          <p:nvPr/>
        </p:nvGrpSpPr>
        <p:grpSpPr>
          <a:xfrm>
            <a:off x="4329974" y="1189775"/>
            <a:ext cx="2541300" cy="3483050"/>
            <a:chOff x="4329974" y="1189775"/>
            <a:chExt cx="2541300" cy="3483050"/>
          </a:xfrm>
        </p:grpSpPr>
        <p:sp>
          <p:nvSpPr>
            <p:cNvPr id="200" name="Google Shape;200;p34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Call to Action</a:t>
              </a:r>
              <a:endParaRPr b="1" sz="1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1" name="Google Shape;201;p34"/>
            <p:cNvSpPr txBox="1"/>
            <p:nvPr/>
          </p:nvSpPr>
          <p:spPr>
            <a:xfrm>
              <a:off x="4394100" y="2057125"/>
              <a:ext cx="2124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Have one clear CTA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Don’t just ask once! Repeat your CTA throughout the email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Create a sense of urgency/deadline-driven language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If you don’t ask for what you want, you won’t get it! 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2" name="Google Shape;202;p34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203" name="Google Shape;203;p34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Thank You</a:t>
              </a:r>
              <a:endParaRPr b="1" sz="1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34"/>
            <p:cNvSpPr txBox="1"/>
            <p:nvPr/>
          </p:nvSpPr>
          <p:spPr>
            <a:xfrm>
              <a:off x="6453074" y="2057125"/>
              <a:ext cx="2166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Clear and concise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Action verbs (RT, donate, commit, follow, etc.) 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Deadlines, create a sense of urgency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Good Emails vs. Bad Emails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50" y="911125"/>
            <a:ext cx="4010299" cy="37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911125"/>
            <a:ext cx="4100101" cy="3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Good Emails vs. Bad Emails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800" y="911125"/>
            <a:ext cx="4100100" cy="40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600" y="1046525"/>
            <a:ext cx="3809751" cy="351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ActBlue Best Practices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205750" y="1131575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Branding + social share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Refcodes + analytics (e.g. ?refcode=)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Express lane + saved payment universe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Push people to join your email list so you can solicit them again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>
            <a:off x="73225" y="1898249"/>
            <a:ext cx="88986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QUESTIONS?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Raising Money on Social Media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/>
          <p:nvPr/>
        </p:nvSpPr>
        <p:spPr>
          <a:xfrm>
            <a:off x="205750" y="1131575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 during big moments and for fundraisers/events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Always link to ActBlue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Create Facebook events for fundraisers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Push people to join your email list so you can solicit them again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Raising Money on Social Media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75" y="1031825"/>
            <a:ext cx="3995703" cy="3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4975" y="1031825"/>
            <a:ext cx="4314751" cy="358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/>
        </p:nvSpPr>
        <p:spPr>
          <a:xfrm>
            <a:off x="73225" y="1898249"/>
            <a:ext cx="88986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QUESTIONS?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Raising Money by Texting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2"/>
          <p:cNvSpPr txBox="1"/>
          <p:nvPr/>
        </p:nvSpPr>
        <p:spPr>
          <a:xfrm>
            <a:off x="205750" y="1131575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Similar to email, texting can be used as a great supplemental tactic to support other fundraising efforts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Make sure the CTA is clear and concise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MDP does Peer to Peer (P2P) texting through TextOut, you don’t need prior opt-in, but it takes longer to run campaigns since one click = one text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While that means texting is often a less efficient fundraising tactic, texts have higher open rates than emails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Raising Money by Texting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75" y="1002475"/>
            <a:ext cx="3119049" cy="3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5500" y="1002475"/>
            <a:ext cx="3659226" cy="3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4450" y="1002475"/>
            <a:ext cx="2983251" cy="35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/>
        </p:nvSpPr>
        <p:spPr>
          <a:xfrm>
            <a:off x="613150" y="-286425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Introductions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04" name="Google Shape;1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834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/>
        </p:nvSpPr>
        <p:spPr>
          <a:xfrm>
            <a:off x="205750" y="598625"/>
            <a:ext cx="8611800" cy="4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 the chat, please introduce yourself: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County and Role (e.g. Chiar, Vice Chair, Treasurer, etc.)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/>
        </p:nvSpPr>
        <p:spPr>
          <a:xfrm>
            <a:off x="73225" y="1898249"/>
            <a:ext cx="88986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QUESTIONS?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Digital Advertising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79" name="Google Shape;27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5"/>
          <p:cNvSpPr txBox="1"/>
          <p:nvPr/>
        </p:nvSpPr>
        <p:spPr>
          <a:xfrm>
            <a:off x="205750" y="1131575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Digital advertising can raise money directly or add new supporters to your list for future email fundraising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There are four types of ads: direct to donate, acquisition, persuasion, and mobilization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 order to run an ad you’ll need the following: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○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Creative (image/video + copy)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○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Audience (who you’d like to view your ad)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○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Budget (know how much you want to spend over a period of time)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Google Search Ads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/>
        </p:nvSpPr>
        <p:spPr>
          <a:xfrm>
            <a:off x="75925" y="2571750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There are three main components of Google Search ads: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○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Headlines (up to 30 characters)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○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Display URL (up to 15 characters)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○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Description (two lines, each with a 90 character limit)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350" y="1225800"/>
            <a:ext cx="9204350" cy="13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Facebook Ads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94" name="Google Shape;29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7"/>
          <p:cNvSpPr txBox="1"/>
          <p:nvPr/>
        </p:nvSpPr>
        <p:spPr>
          <a:xfrm>
            <a:off x="205750" y="1131575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 order to post political ads, you need to register and get approval from Facebook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It takes a while to get approved and you’ll need to upload a valid form of ID (driver’s license, passport, etc.) 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can upload data directly to Facebook and create “lookalike” audiences with your donor list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Facebook Ad Examples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01" name="Google Shape;30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950" y="1075900"/>
            <a:ext cx="2561051" cy="351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1075900"/>
            <a:ext cx="2444511" cy="3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7625" y="1075900"/>
            <a:ext cx="2224374" cy="351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9324" y="1075900"/>
            <a:ext cx="2273851" cy="35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/>
        </p:nvSpPr>
        <p:spPr>
          <a:xfrm>
            <a:off x="73225" y="1898249"/>
            <a:ext cx="88986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QUESTIONS?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863" y="653514"/>
            <a:ext cx="6246274" cy="25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0"/>
          <p:cNvSpPr txBox="1"/>
          <p:nvPr/>
        </p:nvSpPr>
        <p:spPr>
          <a:xfrm>
            <a:off x="1006200" y="2948375"/>
            <a:ext cx="713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6ACE2"/>
                </a:solidFill>
                <a:latin typeface="Poppins"/>
                <a:ea typeface="Poppins"/>
                <a:cs typeface="Poppins"/>
                <a:sym typeface="Poppins"/>
              </a:rPr>
              <a:t>Mac users: Go to your app store &amp; search for Slack</a:t>
            </a:r>
            <a:endParaRPr sz="2100">
              <a:solidFill>
                <a:srgbClr val="26ACE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6ACE2"/>
                </a:solidFill>
                <a:latin typeface="Poppins"/>
                <a:ea typeface="Poppins"/>
                <a:cs typeface="Poppins"/>
                <a:sym typeface="Poppins"/>
              </a:rPr>
              <a:t>Windows users: </a:t>
            </a:r>
            <a:r>
              <a:rPr lang="en" sz="2100" u="sng">
                <a:solidFill>
                  <a:srgbClr val="26ACE2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slack.com/downloads/windows</a:t>
            </a:r>
            <a:endParaRPr sz="2100">
              <a:solidFill>
                <a:srgbClr val="26ACE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6ACE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6ACE2"/>
                </a:solidFill>
                <a:latin typeface="Poppins"/>
                <a:ea typeface="Poppins"/>
                <a:cs typeface="Poppins"/>
                <a:sym typeface="Poppins"/>
              </a:rPr>
              <a:t>Then click on the invite link: </a:t>
            </a:r>
            <a:r>
              <a:rPr lang="en" sz="2100" u="sng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https://join.slack.com/t/michigandems/shared_invite/zt-gxc20d07-VxyuyTT6Bwgxs_bevIKxHg</a:t>
            </a:r>
            <a:endParaRPr sz="210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/>
        </p:nvSpPr>
        <p:spPr>
          <a:xfrm>
            <a:off x="918800" y="199750"/>
            <a:ext cx="713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6ACE2"/>
                </a:solidFill>
                <a:latin typeface="Poppins"/>
                <a:ea typeface="Poppins"/>
                <a:cs typeface="Poppins"/>
                <a:sym typeface="Poppins"/>
              </a:rPr>
              <a:t>After you download Slack, </a:t>
            </a:r>
            <a:r>
              <a:rPr lang="en" sz="2100">
                <a:solidFill>
                  <a:srgbClr val="26ACE2"/>
                </a:solidFill>
                <a:latin typeface="Poppins"/>
                <a:ea typeface="Poppins"/>
                <a:cs typeface="Poppins"/>
                <a:sym typeface="Poppins"/>
              </a:rPr>
              <a:t>click on the invite link: </a:t>
            </a:r>
            <a:r>
              <a:rPr lang="en" sz="2100" u="sng">
                <a:solidFill>
                  <a:srgbClr val="37AEE4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https://join.slack.com/t/michigandems/shared_invite/zt-gxc20d07-VxyuyTT6Bwgxs_bevIKxHg</a:t>
            </a:r>
            <a:endParaRPr sz="2100">
              <a:solidFill>
                <a:srgbClr val="37AE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625" y="1251025"/>
            <a:ext cx="5330750" cy="38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/>
        </p:nvSpPr>
        <p:spPr>
          <a:xfrm>
            <a:off x="6365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Final Notes</a:t>
            </a:r>
            <a:endParaRPr sz="37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28" name="Google Shape;32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072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2"/>
          <p:cNvSpPr txBox="1"/>
          <p:nvPr/>
        </p:nvSpPr>
        <p:spPr>
          <a:xfrm>
            <a:off x="205750" y="1131575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can use social, ads, and texting for fundraising but email is going to be your primary digital tool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content calendar is a must to track all of your online communications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can search the Facebook Ad Library and Google Ads archive for inspiration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3"/>
          <p:cNvPicPr preferRelativeResize="0"/>
          <p:nvPr/>
        </p:nvPicPr>
        <p:blipFill rotWithShape="1">
          <a:blip r:embed="rId3">
            <a:alphaModFix/>
          </a:blip>
          <a:srcRect b="0" l="12982" r="0" t="23494"/>
          <a:stretch/>
        </p:blipFill>
        <p:spPr>
          <a:xfrm>
            <a:off x="1035725" y="2656654"/>
            <a:ext cx="3392175" cy="20328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5" name="Google Shape;335;p53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336" name="Google Shape;336;p53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53"/>
          <p:cNvSpPr txBox="1"/>
          <p:nvPr/>
        </p:nvSpPr>
        <p:spPr>
          <a:xfrm>
            <a:off x="310725" y="14922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 to main room before next set of breakout sessions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53"/>
          <p:cNvPicPr preferRelativeResize="0"/>
          <p:nvPr/>
        </p:nvPicPr>
        <p:blipFill rotWithShape="1">
          <a:blip r:embed="rId4">
            <a:alphaModFix/>
          </a:blip>
          <a:srcRect b="0" l="6698" r="-2118" t="39083"/>
          <a:stretch/>
        </p:blipFill>
        <p:spPr>
          <a:xfrm>
            <a:off x="4916175" y="3070929"/>
            <a:ext cx="3058925" cy="16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3"/>
          <p:cNvSpPr/>
          <p:nvPr/>
        </p:nvSpPr>
        <p:spPr>
          <a:xfrm>
            <a:off x="5268234" y="3393454"/>
            <a:ext cx="2514300" cy="631800"/>
          </a:xfrm>
          <a:prstGeom prst="rect">
            <a:avLst/>
          </a:prstGeom>
          <a:noFill/>
          <a:ln cap="flat" cmpd="sng" w="381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3"/>
          <p:cNvSpPr/>
          <p:nvPr/>
        </p:nvSpPr>
        <p:spPr>
          <a:xfrm>
            <a:off x="1790425" y="3603604"/>
            <a:ext cx="2514300" cy="985500"/>
          </a:xfrm>
          <a:prstGeom prst="rect">
            <a:avLst/>
          </a:prstGeom>
          <a:noFill/>
          <a:ln cap="flat" cmpd="sng" w="381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/>
        </p:nvSpPr>
        <p:spPr>
          <a:xfrm>
            <a:off x="613150" y="-286425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Webinar Agenda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834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 txBox="1"/>
          <p:nvPr/>
        </p:nvSpPr>
        <p:spPr>
          <a:xfrm>
            <a:off x="205750" y="598625"/>
            <a:ext cx="8611800" cy="4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Welcome and Housekeeping Announcements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Fundamentals of Digital Fundraising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About Emails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ActBlue Best Practices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Social Media Fundraising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Texting and Ads Fundraising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AutoNum type="arabicPeriod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Questions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118" name="Google Shape;118;p28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28"/>
          <p:cNvSpPr txBox="1"/>
          <p:nvPr/>
        </p:nvSpPr>
        <p:spPr>
          <a:xfrm>
            <a:off x="310725" y="15684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Please be muted unless you have a question or comment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/>
          </a:blip>
          <a:srcRect b="-9301" l="0" r="0" t="0"/>
          <a:stretch/>
        </p:blipFill>
        <p:spPr>
          <a:xfrm>
            <a:off x="2921900" y="2498950"/>
            <a:ext cx="2678900" cy="2098650"/>
          </a:xfrm>
          <a:prstGeom prst="rect">
            <a:avLst/>
          </a:prstGeom>
          <a:noFill/>
          <a:ln cap="flat" cmpd="sng" w="9525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28"/>
          <p:cNvSpPr/>
          <p:nvPr/>
        </p:nvSpPr>
        <p:spPr>
          <a:xfrm>
            <a:off x="3366450" y="2944400"/>
            <a:ext cx="1242900" cy="10062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EE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 rotWithShape="1">
          <a:blip r:embed="rId3">
            <a:alphaModFix/>
          </a:blip>
          <a:srcRect b="0" l="0" r="35633" t="0"/>
          <a:stretch/>
        </p:blipFill>
        <p:spPr>
          <a:xfrm>
            <a:off x="1939863" y="2246225"/>
            <a:ext cx="2335625" cy="2657025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29"/>
          <p:cNvSpPr txBox="1"/>
          <p:nvPr>
            <p:ph type="ctrTitle"/>
          </p:nvPr>
        </p:nvSpPr>
        <p:spPr>
          <a:xfrm>
            <a:off x="6227004" y="294029"/>
            <a:ext cx="25143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Zoom</a:t>
            </a:r>
            <a:endParaRPr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cxnSp>
        <p:nvCxnSpPr>
          <p:cNvPr id="128" name="Google Shape;128;p29"/>
          <p:cNvCxnSpPr/>
          <p:nvPr/>
        </p:nvCxnSpPr>
        <p:spPr>
          <a:xfrm flipH="1" rot="10800000">
            <a:off x="-162750" y="1168762"/>
            <a:ext cx="8848200" cy="10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9"/>
          <p:cNvSpPr txBox="1"/>
          <p:nvPr/>
        </p:nvSpPr>
        <p:spPr>
          <a:xfrm>
            <a:off x="310725" y="1492200"/>
            <a:ext cx="83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Click “Speaker View” so that you can see my screen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2449591" y="2754275"/>
            <a:ext cx="1584300" cy="10062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4">
            <a:alphaModFix/>
          </a:blip>
          <a:srcRect b="0" l="0" r="10474" t="18005"/>
          <a:stretch/>
        </p:blipFill>
        <p:spPr>
          <a:xfrm>
            <a:off x="4427888" y="2275825"/>
            <a:ext cx="2776243" cy="265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/>
          <p:nvPr/>
        </p:nvSpPr>
        <p:spPr>
          <a:xfrm>
            <a:off x="4567638" y="3027250"/>
            <a:ext cx="2514300" cy="631800"/>
          </a:xfrm>
          <a:prstGeom prst="rect">
            <a:avLst/>
          </a:prstGeom>
          <a:noFill/>
          <a:ln cap="flat" cmpd="sng" w="114300">
            <a:solidFill>
              <a:srgbClr val="03A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/>
        </p:nvSpPr>
        <p:spPr>
          <a:xfrm>
            <a:off x="174000" y="-10372"/>
            <a:ext cx="87960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The 2020 Virtual Election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50" y="1183675"/>
            <a:ext cx="2660626" cy="14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/>
          <p:cNvPicPr preferRelativeResize="0"/>
          <p:nvPr/>
        </p:nvPicPr>
        <p:blipFill rotWithShape="1">
          <a:blip r:embed="rId4">
            <a:alphaModFix/>
          </a:blip>
          <a:srcRect b="9796" l="0" r="0" t="0"/>
          <a:stretch/>
        </p:blipFill>
        <p:spPr>
          <a:xfrm>
            <a:off x="2994250" y="1107475"/>
            <a:ext cx="3256700" cy="19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7575" y="1183675"/>
            <a:ext cx="2467600" cy="16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5953" y="3090975"/>
            <a:ext cx="2540476" cy="18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 rotWithShape="1">
          <a:blip r:embed="rId7">
            <a:alphaModFix/>
          </a:blip>
          <a:srcRect b="0" l="13368" r="21607" t="0"/>
          <a:stretch/>
        </p:blipFill>
        <p:spPr>
          <a:xfrm>
            <a:off x="96450" y="2793325"/>
            <a:ext cx="2841550" cy="21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 rotWithShape="1">
          <a:blip r:embed="rId8">
            <a:alphaModFix/>
          </a:blip>
          <a:srcRect b="6800" l="0" r="8892" t="6129"/>
          <a:stretch/>
        </p:blipFill>
        <p:spPr>
          <a:xfrm>
            <a:off x="3151113" y="3250475"/>
            <a:ext cx="2994186" cy="16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/>
        </p:nvSpPr>
        <p:spPr>
          <a:xfrm>
            <a:off x="613150" y="0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Building Your Email List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834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/>
          <p:nvPr/>
        </p:nvSpPr>
        <p:spPr>
          <a:xfrm>
            <a:off x="182350" y="1122050"/>
            <a:ext cx="8611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Collect emails everywhere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Make sure your website has a clear sign-up form that syncs to your CRM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Organic acquisition from social media. Ask followers to sign birthday cards, take surveys, or add their name to petitions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●"/>
            </a:pPr>
            <a:r>
              <a:rPr b="1" lang="e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Be careful of list swaps or emailing inactive supporters who haven’t opened your emails in a while 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/>
        </p:nvSpPr>
        <p:spPr>
          <a:xfrm>
            <a:off x="588325" y="-51275"/>
            <a:ext cx="73614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Email CRMs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664966" y="1101120"/>
            <a:ext cx="2575156" cy="3510188"/>
          </a:xfrm>
          <a:prstGeom prst="rect">
            <a:avLst/>
          </a:prstGeom>
          <a:solidFill>
            <a:srgbClr val="02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2"/>
          <p:cNvSpPr/>
          <p:nvPr/>
        </p:nvSpPr>
        <p:spPr>
          <a:xfrm>
            <a:off x="588325" y="1264855"/>
            <a:ext cx="2597700" cy="1397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227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2"/>
          <p:cNvSpPr/>
          <p:nvPr/>
        </p:nvSpPr>
        <p:spPr>
          <a:xfrm>
            <a:off x="734975" y="2092187"/>
            <a:ext cx="2301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273F"/>
                </a:solidFill>
                <a:latin typeface="Poppins"/>
                <a:ea typeface="Poppins"/>
                <a:cs typeface="Poppins"/>
                <a:sym typeface="Poppins"/>
              </a:rPr>
              <a:t>Rates vary depending on projected overall capacity.</a:t>
            </a:r>
            <a:endParaRPr b="1" sz="1200">
              <a:solidFill>
                <a:srgbClr val="0227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32"/>
          <p:cNvSpPr/>
          <p:nvPr/>
        </p:nvSpPr>
        <p:spPr>
          <a:xfrm>
            <a:off x="734976" y="1330349"/>
            <a:ext cx="23019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2273F"/>
                </a:solidFill>
                <a:latin typeface="Poppins Black"/>
                <a:ea typeface="Poppins Black"/>
                <a:cs typeface="Poppins Black"/>
                <a:sym typeface="Poppins Black"/>
              </a:rPr>
              <a:t>NGP 8 EveryAction</a:t>
            </a:r>
            <a:endParaRPr sz="2500">
              <a:solidFill>
                <a:srgbClr val="02273F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0" name="Google Shape;160;p32"/>
          <p:cNvSpPr/>
          <p:nvPr/>
        </p:nvSpPr>
        <p:spPr>
          <a:xfrm rot="5400000">
            <a:off x="1708310" y="2565397"/>
            <a:ext cx="335100" cy="3528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2"/>
          <p:cNvSpPr/>
          <p:nvPr/>
        </p:nvSpPr>
        <p:spPr>
          <a:xfrm>
            <a:off x="588425" y="2971130"/>
            <a:ext cx="2575200" cy="1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Designed for larger email lists and more complex segmentation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Best CRM to sync with NGPVAN (same company)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 can be expensive when scaled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6101796" y="1101120"/>
            <a:ext cx="2575156" cy="3510188"/>
          </a:xfrm>
          <a:prstGeom prst="rect">
            <a:avLst/>
          </a:prstGeom>
          <a:solidFill>
            <a:srgbClr val="02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2"/>
          <p:cNvSpPr/>
          <p:nvPr/>
        </p:nvSpPr>
        <p:spPr>
          <a:xfrm>
            <a:off x="6025148" y="1264855"/>
            <a:ext cx="2597700" cy="1397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227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2"/>
          <p:cNvSpPr/>
          <p:nvPr/>
        </p:nvSpPr>
        <p:spPr>
          <a:xfrm>
            <a:off x="6238425" y="2022610"/>
            <a:ext cx="23019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273F"/>
                </a:solidFill>
                <a:latin typeface="Poppins"/>
                <a:ea typeface="Poppins"/>
                <a:cs typeface="Poppins"/>
                <a:sym typeface="Poppins"/>
              </a:rPr>
              <a:t>Plans vary from free to $199 per month.</a:t>
            </a:r>
            <a:endParaRPr b="1" sz="1200">
              <a:solidFill>
                <a:srgbClr val="0227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6174156" y="1330346"/>
            <a:ext cx="23019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2273F"/>
                </a:solidFill>
                <a:latin typeface="Poppins Black"/>
                <a:ea typeface="Poppins Black"/>
                <a:cs typeface="Poppins Black"/>
                <a:sym typeface="Poppins Black"/>
              </a:rPr>
              <a:t>MailChimp</a:t>
            </a:r>
            <a:endParaRPr sz="2700">
              <a:solidFill>
                <a:srgbClr val="02273F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6" name="Google Shape;166;p32"/>
          <p:cNvSpPr/>
          <p:nvPr/>
        </p:nvSpPr>
        <p:spPr>
          <a:xfrm rot="5400000">
            <a:off x="7145139" y="2565397"/>
            <a:ext cx="335100" cy="3528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6025275" y="2971047"/>
            <a:ext cx="2575200" cy="1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While MailChimp’s functionality is impressive, they do have sending limits and it requires a lot of set up to get an email out.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 also doesn’t synch up with NGPVAN. 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834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3383381" y="1101120"/>
            <a:ext cx="2575156" cy="3510188"/>
          </a:xfrm>
          <a:prstGeom prst="rect">
            <a:avLst/>
          </a:prstGeom>
          <a:solidFill>
            <a:srgbClr val="02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2"/>
          <p:cNvSpPr/>
          <p:nvPr/>
        </p:nvSpPr>
        <p:spPr>
          <a:xfrm>
            <a:off x="3306737" y="1264855"/>
            <a:ext cx="2597700" cy="1397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227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3454600" y="1330400"/>
            <a:ext cx="24273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2273F"/>
                </a:solidFill>
                <a:latin typeface="Poppins Black"/>
                <a:ea typeface="Poppins Black"/>
                <a:cs typeface="Poppins Black"/>
                <a:sym typeface="Poppins Black"/>
              </a:rPr>
              <a:t>Action Network</a:t>
            </a:r>
            <a:endParaRPr sz="1900">
              <a:solidFill>
                <a:srgbClr val="02273F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2" name="Google Shape;172;p32"/>
          <p:cNvSpPr/>
          <p:nvPr/>
        </p:nvSpPr>
        <p:spPr>
          <a:xfrm rot="5400000">
            <a:off x="4426724" y="2565397"/>
            <a:ext cx="335100" cy="3528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3306850" y="2971047"/>
            <a:ext cx="2575200" cy="1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Free for small orgs, and ramps based on the quantity of emails sent 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 can be manually synced with NGPVAN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great for vol management - you can only mark sign-ups not completions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3454555" y="2058289"/>
            <a:ext cx="2301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273F"/>
                </a:solidFill>
                <a:latin typeface="Poppins"/>
                <a:ea typeface="Poppins"/>
                <a:cs typeface="Poppins"/>
                <a:sym typeface="Poppins"/>
              </a:rPr>
              <a:t>FREE - Less than 10,000 emails a month.</a:t>
            </a:r>
            <a:endParaRPr b="1" sz="1200">
              <a:solidFill>
                <a:srgbClr val="0227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ACE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25" y="4783450"/>
            <a:ext cx="1193600" cy="26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588325" y="-51275"/>
            <a:ext cx="77502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Types of Emails</a:t>
            </a:r>
            <a:endParaRPr sz="4800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456425" y="1211275"/>
            <a:ext cx="8215500" cy="3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25" y="1269025"/>
            <a:ext cx="3616275" cy="9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25" y="2359338"/>
            <a:ext cx="3616274" cy="9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175" y="1211274"/>
            <a:ext cx="3616274" cy="9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9176" y="2322888"/>
            <a:ext cx="3616274" cy="9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29175" y="3434530"/>
            <a:ext cx="3616274" cy="95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4592" y="3449638"/>
            <a:ext cx="3608738" cy="9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