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5143500" cx="9144000"/>
  <p:notesSz cx="6858000" cy="9144000"/>
  <p:embeddedFontLst>
    <p:embeddedFont>
      <p:font typeface="Raleway"/>
      <p:regular r:id="rId23"/>
      <p:bold r:id="rId24"/>
      <p:italic r:id="rId25"/>
      <p:boldItalic r:id="rId26"/>
    </p:embeddedFont>
    <p:embeddedFont>
      <p:font typeface="La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Raleway-bold.fntdata"/><Relationship Id="rId23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aleway-boldItalic.fntdata"/><Relationship Id="rId25" Type="http://schemas.openxmlformats.org/officeDocument/2006/relationships/font" Target="fonts/Raleway-italic.fntdata"/><Relationship Id="rId28" Type="http://schemas.openxmlformats.org/officeDocument/2006/relationships/font" Target="fonts/Lato-bold.fntdata"/><Relationship Id="rId27" Type="http://schemas.openxmlformats.org/officeDocument/2006/relationships/font" Target="fonts/La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Lat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font" Target="fonts/La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b5876908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b5876908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b26fbae7f_10_190:notes"/>
          <p:cNvSpPr txBox="1"/>
          <p:nvPr>
            <p:ph idx="1" type="body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  <a:noFill/>
          <a:ln>
            <a:noFill/>
          </a:ln>
        </p:spPr>
        <p:txBody>
          <a:bodyPr anchorCtr="0" anchor="ctr" bIns="86175" lIns="86175" spcFirstLastPara="1" rIns="86175" wrap="square" tIns="86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2b26fbae7f_10_190:notes"/>
          <p:cNvSpPr/>
          <p:nvPr>
            <p:ph idx="2" type="sldImg"/>
          </p:nvPr>
        </p:nvSpPr>
        <p:spPr>
          <a:xfrm>
            <a:off x="728266" y="1143000"/>
            <a:ext cx="5401469" cy="308579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b26fbae7f_10_205:notes"/>
          <p:cNvSpPr txBox="1"/>
          <p:nvPr>
            <p:ph idx="1" type="body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  <a:noFill/>
          <a:ln>
            <a:noFill/>
          </a:ln>
        </p:spPr>
        <p:txBody>
          <a:bodyPr anchorCtr="0" anchor="ctr" bIns="86175" lIns="86175" spcFirstLastPara="1" rIns="86175" wrap="square" tIns="86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2b26fbae7f_10_205:notes"/>
          <p:cNvSpPr/>
          <p:nvPr>
            <p:ph idx="2" type="sldImg"/>
          </p:nvPr>
        </p:nvSpPr>
        <p:spPr>
          <a:xfrm>
            <a:off x="728266" y="1143000"/>
            <a:ext cx="5401469" cy="308579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b26fbae7f_2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2b26fbae7f_2_15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b26fbae7f_8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2b26fbae7f_8_1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b26fbae7f_8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2b26fbae7f_8_1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b684edb9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b684edb9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c59946eb0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c59946eb0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b684edb9d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b684edb9d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26fbae7f_10_91:notes"/>
          <p:cNvSpPr txBox="1"/>
          <p:nvPr>
            <p:ph idx="1" type="body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  <a:noFill/>
          <a:ln>
            <a:noFill/>
          </a:ln>
        </p:spPr>
        <p:txBody>
          <a:bodyPr anchorCtr="0" anchor="ctr" bIns="86175" lIns="86175" spcFirstLastPara="1" rIns="86175" wrap="square" tIns="86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b26fbae7f_10_91:notes"/>
          <p:cNvSpPr/>
          <p:nvPr>
            <p:ph idx="2" type="sldImg"/>
          </p:nvPr>
        </p:nvSpPr>
        <p:spPr>
          <a:xfrm>
            <a:off x="728266" y="1143000"/>
            <a:ext cx="5401469" cy="308579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b26fbae7f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b26fbae7f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c71b678e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c71b678e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b26fbae7f_2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2b26fbae7f_2_1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c53fec72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c53fec72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b26fbae7f_10_121:notes"/>
          <p:cNvSpPr txBox="1"/>
          <p:nvPr>
            <p:ph idx="1" type="body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  <a:noFill/>
          <a:ln>
            <a:noFill/>
          </a:ln>
        </p:spPr>
        <p:txBody>
          <a:bodyPr anchorCtr="0" anchor="ctr" bIns="86175" lIns="86175" spcFirstLastPara="1" rIns="86175" wrap="square" tIns="86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2b26fbae7f_10_121:notes"/>
          <p:cNvSpPr/>
          <p:nvPr>
            <p:ph idx="2" type="sldImg"/>
          </p:nvPr>
        </p:nvSpPr>
        <p:spPr>
          <a:xfrm>
            <a:off x="728266" y="1143000"/>
            <a:ext cx="5401469" cy="308579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b5876908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b5876908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b5876908a_0_16:notes"/>
          <p:cNvSpPr txBox="1"/>
          <p:nvPr>
            <p:ph idx="1" type="body"/>
          </p:nvPr>
        </p:nvSpPr>
        <p:spPr>
          <a:xfrm>
            <a:off x="685800" y="4400549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6175" lIns="86175" spcFirstLastPara="1" rIns="86175" wrap="square" tIns="86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2b5876908a_0_16:notes"/>
          <p:cNvSpPr/>
          <p:nvPr>
            <p:ph idx="2" type="sldImg"/>
          </p:nvPr>
        </p:nvSpPr>
        <p:spPr>
          <a:xfrm>
            <a:off x="728266" y="1143000"/>
            <a:ext cx="54015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>
            <a:off x="452628" y="575564"/>
            <a:ext cx="8085600" cy="2517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Calibri"/>
              <a:buNone/>
              <a:defRPr b="0" i="0" sz="8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>
            <a:off x="500634" y="3140456"/>
            <a:ext cx="69198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1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85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85000"/>
              </a:lnSpc>
              <a:spcBef>
                <a:spcPts val="1600"/>
              </a:spcBef>
              <a:spcAft>
                <a:spcPts val="160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541193" y="4372311"/>
            <a:ext cx="21945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4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▶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92100" lvl="1" marL="9144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79400" lvl="2" marL="13716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▶"/>
              <a:defRPr b="0" i="0" sz="11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3050" lvl="3" marL="18288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3050" lvl="4" marL="22860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3050" lvl="5" marL="27432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3050" lvl="6" marL="32004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3050" lvl="7" marL="36576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3050" lvl="8" marL="411480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1" name="Google Shape;91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2" name="Google Shape;92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822960" y="214952"/>
            <a:ext cx="7543800" cy="108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b="0" i="0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9pPr>
          </a:lstStyle>
          <a:p/>
        </p:txBody>
      </p:sp>
      <p:sp>
        <p:nvSpPr>
          <p:cNvPr id="96" name="Google Shape;96;p15"/>
          <p:cNvSpPr txBox="1"/>
          <p:nvPr>
            <p:ph idx="1" type="body"/>
          </p:nvPr>
        </p:nvSpPr>
        <p:spPr>
          <a:xfrm>
            <a:off x="822960" y="1384300"/>
            <a:ext cx="37032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b="0" i="0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15"/>
          <p:cNvSpPr txBox="1"/>
          <p:nvPr>
            <p:ph idx="2" type="body"/>
          </p:nvPr>
        </p:nvSpPr>
        <p:spPr>
          <a:xfrm>
            <a:off x="4663440" y="1384301"/>
            <a:ext cx="37032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b="0" i="0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100"/>
              <a:buFont typeface="Calibri"/>
              <a:buChar char="◦"/>
              <a:defRPr b="0" i="0" sz="11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822960" y="4844839"/>
            <a:ext cx="185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764639" y="4844839"/>
            <a:ext cx="3617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7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425343" y="4844839"/>
            <a:ext cx="9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 showMasterSp="0">
  <p:cSld name="SECTION_HEADER_2"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/>
          <p:nvPr/>
        </p:nvSpPr>
        <p:spPr>
          <a:xfrm>
            <a:off x="2381" y="4800600"/>
            <a:ext cx="91416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11" y="4750737"/>
            <a:ext cx="9141600" cy="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 txBox="1"/>
          <p:nvPr>
            <p:ph type="title"/>
          </p:nvPr>
        </p:nvSpPr>
        <p:spPr>
          <a:xfrm>
            <a:off x="822960" y="569214"/>
            <a:ext cx="7543800" cy="2674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Calibri"/>
              <a:buNone/>
              <a:defRPr b="0" i="0" sz="6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822960" y="3339846"/>
            <a:ext cx="7543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100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822960" y="4844839"/>
            <a:ext cx="185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2764639" y="4844839"/>
            <a:ext cx="3617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7425343" y="4844839"/>
            <a:ext cx="9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09" name="Google Shape;109;p16"/>
          <p:cNvCxnSpPr/>
          <p:nvPr/>
        </p:nvCxnSpPr>
        <p:spPr>
          <a:xfrm>
            <a:off x="905744" y="3257550"/>
            <a:ext cx="740670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hyperlink" Target="mailto:DJOHNSON@MICHIGANDEMS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LEADERSHIP T</a:t>
            </a:r>
            <a:r>
              <a:rPr lang="en">
                <a:solidFill>
                  <a:srgbClr val="000000"/>
                </a:solidFill>
              </a:rPr>
              <a:t>RAINING - STATE ACCOUNTS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15" name="Google Shape;11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8800" y="1318650"/>
            <a:ext cx="7543800" cy="314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/>
          <p:nvPr/>
        </p:nvSpPr>
        <p:spPr>
          <a:xfrm>
            <a:off x="926400" y="649150"/>
            <a:ext cx="7291200" cy="32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800">
                <a:latin typeface="Calibri"/>
                <a:ea typeface="Calibri"/>
                <a:cs typeface="Calibri"/>
                <a:sym typeface="Calibri"/>
              </a:rPr>
            </a:b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Best practice for checking accounts is to use duplicate checks for accurate recording of expenses.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Make copies of contribution checks for your files.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DO NOT take cash in excess of $20.  Any contribution over $20 MUST be in the form of a check. 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Credit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 card is acceptable if you are using ActBlue.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State of Michigan requires that you keep these records for a five (5) years period. 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Best practice would be to retain for seven (7) years in case of IRS questions.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 7 year retention applies to organizations that are fortunate enough to have staff on a part time/full time basis.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Make sure that you have policies in place for accurate retention of documents as well as passing the documents from treasurer to treasurer.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6"/>
          <p:cNvSpPr txBox="1"/>
          <p:nvPr/>
        </p:nvSpPr>
        <p:spPr>
          <a:xfrm>
            <a:off x="2388650" y="64850"/>
            <a:ext cx="4794000" cy="7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✔"/>
            </a:pPr>
            <a:r>
              <a:rPr b="1"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Treasurer Best Practices</a:t>
            </a:r>
            <a:endParaRPr b="1"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 txBox="1"/>
          <p:nvPr>
            <p:ph type="title"/>
          </p:nvPr>
        </p:nvSpPr>
        <p:spPr>
          <a:xfrm>
            <a:off x="386050" y="271900"/>
            <a:ext cx="8085600" cy="319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Accurate recordkeeping is a major component of the treasurer’s job.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want to make sure that whatever type of recordkeeping system you use includes something that allows you to track donations from individuals/organizations.  This will allow for accurate tracking of donation limits.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Suggested systems:</a:t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Google Documents</a:t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Quickbooks (fees apply)</a:t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Excel Spreadsheets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type="title"/>
          </p:nvPr>
        </p:nvSpPr>
        <p:spPr>
          <a:xfrm>
            <a:off x="360911" y="747044"/>
            <a:ext cx="8085600" cy="2517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do not hesitate to contact the Bureau of Elections with any of your questions.  They are the ultimate authority on everything campaign finance related.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Accurate recordkeeping cannot be stressed enough.  It is a critical part of being the organization’s treasurer.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1800" u="none" cap="none" strike="noStrike">
                <a:solidFill>
                  <a:srgbClr val="000000"/>
                </a:solidFill>
              </a:rPr>
              <a:t>Please use the term STATE account and ADMINISTRATIVE accounts when referring to your bank accounts.  </a:t>
            </a:r>
            <a:br>
              <a:rPr b="1" i="0" lang="en" sz="1800" u="none" cap="none" strike="noStrike">
                <a:solidFill>
                  <a:srgbClr val="000000"/>
                </a:solidFill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</a:pPr>
            <a:r>
              <a:rPr b="0" i="0" lang="en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What to include in your reports</a:t>
            </a:r>
            <a:endParaRPr sz="1100"/>
          </a:p>
        </p:txBody>
      </p:sp>
      <p:sp>
        <p:nvSpPr>
          <p:cNvPr id="184" name="Google Shape;184;p29"/>
          <p:cNvSpPr txBox="1"/>
          <p:nvPr>
            <p:ph idx="1" type="body"/>
          </p:nvPr>
        </p:nvSpPr>
        <p:spPr>
          <a:xfrm>
            <a:off x="824275" y="962942"/>
            <a:ext cx="6447600" cy="29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60350" lvl="0" marL="25400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✓"/>
            </a:pPr>
            <a:r>
              <a:rPr b="1" i="0" lang="en" sz="1400" u="none" cap="none" strike="noStrike">
                <a:solidFill>
                  <a:srgbClr val="3F3F3F"/>
                </a:solidFill>
              </a:rPr>
              <a:t>Contributions</a:t>
            </a:r>
            <a:endParaRPr b="1" i="0" sz="1400" u="none" cap="none" strike="noStrike">
              <a:solidFill>
                <a:srgbClr val="3F3F3F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635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Contributions- monies, </a:t>
            </a:r>
            <a:r>
              <a:rPr b="1" i="1" lang="en" sz="1500">
                <a:latin typeface="Calibri"/>
                <a:ea typeface="Calibri"/>
                <a:cs typeface="Calibri"/>
                <a:sym typeface="Calibri"/>
              </a:rPr>
              <a:t>{goods, or services donated or loaned}  BRACKETED ITEMS ARE CONSIDERED IN KIND DONATIONS</a:t>
            </a: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 to the committee.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635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In kind contribution dates are the dates you are told about the in kind donation.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635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Money, regardless of the source, placed into committee’s political account  used for elections must record and report all information required by Michigan Campaign Finance Act</a:t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Must report the amount of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contribution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(or in kind donation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name and address of the contributor, and employer and occupation if over $100.  </a:t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he receipt date is the date the check was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received or came into treasurers possession, 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not the date the check was written. </a:t>
            </a:r>
            <a:endParaRPr sz="1100"/>
          </a:p>
          <a:p>
            <a:pPr indent="38100" lvl="0" marL="635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</a:pPr>
            <a:r>
              <a:rPr b="1" lang="en" sz="1500">
                <a:latin typeface="Calibri"/>
                <a:ea typeface="Calibri"/>
                <a:cs typeface="Calibri"/>
                <a:sym typeface="Calibri"/>
              </a:rPr>
              <a:t> DO NOT REPORT ANYTHING FROM YOUR ADMINISTRATIVE ACCOUNT</a:t>
            </a:r>
            <a:endParaRPr b="1"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254000" marR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/>
          <p:nvPr>
            <p:ph type="title"/>
          </p:nvPr>
        </p:nvSpPr>
        <p:spPr>
          <a:xfrm>
            <a:off x="536275" y="167525"/>
            <a:ext cx="6447600" cy="1338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</a:pPr>
            <a:r>
              <a:rPr lang="en"/>
              <a:t>What to include in your reports</a:t>
            </a:r>
            <a:endParaRPr/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en" sz="1400"/>
              <a:t>Expenditures</a:t>
            </a:r>
            <a:endParaRPr sz="1400"/>
          </a:p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t/>
            </a:r>
            <a:endParaRPr sz="3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30"/>
          <p:cNvSpPr txBox="1"/>
          <p:nvPr>
            <p:ph idx="1" type="body"/>
          </p:nvPr>
        </p:nvSpPr>
        <p:spPr>
          <a:xfrm>
            <a:off x="508000" y="1620450"/>
            <a:ext cx="80763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-57150" lvl="0" marL="635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Char char="➢"/>
            </a:pPr>
            <a:r>
              <a:rPr b="0" i="0" lang="en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Anything of monetary value spent by the committee to influence the nomination or election of a candidate or qualification, passage, or defeat of a ballot question</a:t>
            </a:r>
            <a:endParaRPr sz="1100"/>
          </a:p>
          <a:p>
            <a:pPr indent="0" lvl="0" marL="2921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3F3F3F"/>
              </a:buClr>
              <a:buSzPts val="1500"/>
              <a:buFont typeface="Calibri"/>
              <a:buChar char="➢"/>
            </a:pPr>
            <a:r>
              <a:rPr b="0" i="0" lang="en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Must report the date, amount, purpose, committee name, address, candidate name, county of residence, elective office sought, district or committee served</a:t>
            </a:r>
            <a:endParaRPr sz="1100"/>
          </a:p>
          <a:p>
            <a:pPr indent="38100" lvl="0" marL="63500" marR="0" rt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</a:pPr>
            <a:r>
              <a:rPr b="1" lang="en" sz="1500">
                <a:latin typeface="Calibri"/>
                <a:ea typeface="Calibri"/>
                <a:cs typeface="Calibri"/>
                <a:sym typeface="Calibri"/>
              </a:rPr>
              <a:t>DO NOT REPORT ANY EXPENSES FROM YOUR ADMINISTRATIVE ACCOUNT</a:t>
            </a:r>
            <a:endParaRPr b="1" sz="1500">
              <a:latin typeface="Calibri"/>
              <a:ea typeface="Calibri"/>
              <a:cs typeface="Calibri"/>
              <a:sym typeface="Calibri"/>
            </a:endParaRPr>
          </a:p>
          <a:p>
            <a:pPr indent="38100" lvl="0" marL="63500" marR="0" rt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</a:pPr>
            <a:r>
              <a:t/>
            </a:r>
            <a:endParaRPr b="1" sz="1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b="0" i="0" lang="en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Electronic Filing</a:t>
            </a:r>
            <a:endParaRPr b="0" i="0" sz="3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31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-57150" lvl="0" marL="635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Char char="➢"/>
            </a:pPr>
            <a:r>
              <a:rPr b="0" i="0" lang="en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Committees that spend or receive more than $5,000 in the preceding year or expects to receive or expend $5,000 in the current calendar year are required to file electronically. </a:t>
            </a:r>
            <a:endParaRPr b="0" i="0" sz="15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" lvl="0" marL="635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Char char="➢"/>
            </a:pPr>
            <a:r>
              <a:rPr b="0" i="0" lang="en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If a committee does not receive or expend more than $5,000, they can file electronically voluntarily. </a:t>
            </a:r>
            <a:endParaRPr sz="1100"/>
          </a:p>
          <a:p>
            <a:pPr indent="0" lvl="0" marL="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2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WRAP UP </a:t>
            </a:r>
            <a:endParaRPr/>
          </a:p>
        </p:txBody>
      </p:sp>
      <p:sp>
        <p:nvSpPr>
          <p:cNvPr id="202" name="Google Shape;202;p32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25400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Summary </a:t>
            </a:r>
            <a:endParaRPr/>
          </a:p>
          <a:p>
            <a:pPr indent="-190500" lvl="0" marL="25400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Q&amp;A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/>
          <p:nvPr>
            <p:ph type="title"/>
          </p:nvPr>
        </p:nvSpPr>
        <p:spPr>
          <a:xfrm>
            <a:off x="452628" y="575564"/>
            <a:ext cx="8085600" cy="2517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Remember to give yourself enough time when compiling reports to overcome technical issues as well as any type of reporting issue you may encounter.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1800" u="none" cap="none" strike="noStrike">
                <a:solidFill>
                  <a:srgbClr val="000000"/>
                </a:solidFill>
              </a:rPr>
              <a:t>Breathe</a:t>
            </a:r>
            <a:br>
              <a:rPr b="1" i="0" lang="en" sz="1800" u="none" cap="none" strike="noStrike">
                <a:solidFill>
                  <a:srgbClr val="000000"/>
                </a:solidFill>
              </a:rPr>
            </a:br>
            <a:r>
              <a:rPr b="1" i="0" lang="en" sz="1800" u="none" cap="none" strike="noStrike">
                <a:solidFill>
                  <a:srgbClr val="000000"/>
                </a:solidFill>
              </a:rPr>
              <a:t>Relax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1800" u="none" cap="none" strike="noStrike">
                <a:solidFill>
                  <a:srgbClr val="000000"/>
                </a:solidFill>
              </a:rPr>
              <a:t>You will do great!</a:t>
            </a:r>
            <a:endParaRPr b="1" i="0" sz="18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b="1" i="0" lang="en" sz="1800" u="none" cap="none" strike="noStrike">
                <a:solidFill>
                  <a:srgbClr val="000000"/>
                </a:solidFill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Develop your own system and everything will run smoothly!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"/>
          <p:cNvSpPr txBox="1"/>
          <p:nvPr>
            <p:ph idx="1" type="body"/>
          </p:nvPr>
        </p:nvSpPr>
        <p:spPr>
          <a:xfrm>
            <a:off x="1277775" y="710717"/>
            <a:ext cx="6447600" cy="29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25400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CONTACT INFORMATION: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25400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25400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DOROTHY JOHNSON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25400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COMPLIANCE MANAGER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25400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DJOHNSON@MICHIGANDEMS.COM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25400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517-371-5410 X238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/>
          <p:nvPr/>
        </p:nvSpPr>
        <p:spPr>
          <a:xfrm>
            <a:off x="304800" y="360800"/>
            <a:ext cx="8610600" cy="41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i="0" lang="en" sz="1800" u="none" cap="none" strike="noStrike">
                <a:latin typeface="Calibri"/>
                <a:ea typeface="Calibri"/>
                <a:cs typeface="Calibri"/>
                <a:sym typeface="Calibri"/>
              </a:rPr>
              <a:t>ese are not legal recommendations from the Michigan Democratic Party. 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" sz="1800" u="none" cap="none" strike="noStrike">
                <a:latin typeface="Calibri"/>
                <a:ea typeface="Calibri"/>
                <a:cs typeface="Calibri"/>
                <a:sym typeface="Calibri"/>
              </a:rPr>
              <a:t>We recommend consulting with legal counsel if questions arise with your organization at your organization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i="0" lang="en" sz="1800" u="none" cap="none" strike="noStrike">
                <a:latin typeface="Calibri"/>
                <a:ea typeface="Calibri"/>
                <a:cs typeface="Calibri"/>
                <a:sym typeface="Calibri"/>
              </a:rPr>
              <a:t>s expense. 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" sz="1800" u="none" cap="none" strike="noStrike">
                <a:latin typeface="Calibri"/>
                <a:ea typeface="Calibri"/>
                <a:cs typeface="Calibri"/>
                <a:sym typeface="Calibri"/>
              </a:rPr>
              <a:t>We also recommend that you consult with the Michigan Bureau of Elections with any reporting issues as they are the ultimate authority on the Michigan Campaign Finance reporting requirements.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1036625" y="615087"/>
            <a:ext cx="6919800" cy="383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14300" lvl="0" marL="57150" rtl="0" algn="l"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We will be covering ONLY STATE in this training.</a:t>
            </a:r>
            <a:endParaRPr sz="1800">
              <a:solidFill>
                <a:srgbClr val="000000"/>
              </a:solidFill>
            </a:endParaRPr>
          </a:p>
          <a:p>
            <a:pPr indent="-114300" lvl="0" marL="571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We will not be talking about “what-if” </a:t>
            </a:r>
            <a:r>
              <a:rPr lang="en" sz="1800">
                <a:solidFill>
                  <a:srgbClr val="000000"/>
                </a:solidFill>
              </a:rPr>
              <a:t>scenarios</a:t>
            </a:r>
            <a:r>
              <a:rPr lang="en" sz="1800">
                <a:solidFill>
                  <a:srgbClr val="000000"/>
                </a:solidFill>
              </a:rPr>
              <a:t>.</a:t>
            </a:r>
            <a:endParaRPr sz="1800">
              <a:solidFill>
                <a:srgbClr val="000000"/>
              </a:solidFill>
            </a:endParaRPr>
          </a:p>
          <a:p>
            <a:pPr indent="-114300" lvl="0" marL="571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We will not be talking about what other county party organizations do or don’t do.</a:t>
            </a:r>
            <a:endParaRPr sz="1800">
              <a:solidFill>
                <a:srgbClr val="000000"/>
              </a:solidFill>
            </a:endParaRPr>
          </a:p>
          <a:p>
            <a:pPr indent="-114300" lvl="0" marL="571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We will not cover candidate committees in this training.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 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NO VIDEOTAPING OF THIS PRESENTATION PLEASE!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529200" y="1008373"/>
            <a:ext cx="8085600" cy="6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</a:pPr>
            <a:r>
              <a:rPr b="1" lang="en" sz="1700">
                <a:latin typeface="Trebuchet MS"/>
                <a:ea typeface="Trebuchet MS"/>
                <a:cs typeface="Trebuchet MS"/>
                <a:sym typeface="Trebuchet MS"/>
              </a:rPr>
              <a:t>NEW TREASURER CHECKLIST</a:t>
            </a:r>
            <a:endParaRPr b="1"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0"/>
          <p:cNvSpPr txBox="1"/>
          <p:nvPr/>
        </p:nvSpPr>
        <p:spPr>
          <a:xfrm>
            <a:off x="427800" y="1182550"/>
            <a:ext cx="8499300" cy="3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None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One of the most important items to consider as a treasurer is to have some sort of policy within your organization for transfer of documents, passwords, etc., from treasurer to treasurer.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None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Some of the items to consider: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★"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Bank records and account numbers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★"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EIN Number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★"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MERTS log ins and files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★"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Act Blue account access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★"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Etc…..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None/>
            </a:pPr>
            <a:r>
              <a:t/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823950" y="782350"/>
            <a:ext cx="7707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✔"/>
            </a:pPr>
            <a:r>
              <a:rPr b="1" lang="en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Policy/Procedures for Treasurers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920075" y="0"/>
            <a:ext cx="6447600" cy="6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</a:pPr>
            <a:r>
              <a:rPr b="1" lang="en" sz="1700"/>
              <a:t>NEW TREASURER CHECKLIST</a:t>
            </a:r>
            <a:endParaRPr b="1" sz="1700"/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348200" y="776778"/>
            <a:ext cx="6447600" cy="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SzPts val="1100"/>
              <a:buChar char="✔"/>
            </a:pPr>
            <a:r>
              <a:rPr b="1" i="0" lang="en" sz="1400" u="none" cap="none" strike="noStrike">
                <a:solidFill>
                  <a:srgbClr val="3F3F3F"/>
                </a:solidFill>
              </a:rPr>
              <a:t>F</a:t>
            </a:r>
            <a:r>
              <a:rPr b="1" i="0" lang="en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ile Amended St</a:t>
            </a: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1" i="0" lang="en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tement of Organization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None/>
            </a:pPr>
            <a:r>
              <a:t/>
            </a:r>
            <a:endParaRPr i="0" sz="1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1"/>
          <p:cNvSpPr txBox="1"/>
          <p:nvPr/>
        </p:nvSpPr>
        <p:spPr>
          <a:xfrm>
            <a:off x="264100" y="1366275"/>
            <a:ext cx="8499300" cy="22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None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If you have had any changes in treasurer or designated record-keeper, you are required to  amend your statement of organization to reflect those changes. 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 amendment to the form must be filed no later than the due date of the next campaign finance statement required after the change (Note: you can always file earlier)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None/>
            </a:pPr>
            <a:r>
              <a:rPr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amendment will be done in two parts - they will email you paperwork that must be signed by the treasurer serving at the time of the change.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508000" y="457200"/>
            <a:ext cx="6447600" cy="54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✔"/>
            </a:pPr>
            <a:r>
              <a:rPr b="1"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Gather documents from previous treasurer</a:t>
            </a:r>
            <a:endParaRPr b="1"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508000" y="1007097"/>
            <a:ext cx="6447600" cy="16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These can include: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SzPts val="1800"/>
              <a:buFont typeface="Calibri"/>
              <a:buChar char="★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Bank records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★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MERTS information, log in’s and past electronic filed reports.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★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Any other files they have kept.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DON’T FORGET TO UPDATE SIGNATURE CARDS WITH YOUR FINANCIAL INSTITUTION.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695100" y="4227051"/>
            <a:ext cx="7886700" cy="57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 organization should ALWAYS have an administrative account.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800">
                <a:solidFill>
                  <a:srgbClr val="000000"/>
                </a:solidFill>
              </a:rPr>
              <a:t>Any funds received by a political party committee from treasury funds of a corporation, company, labor organization, or clearly designated for administrative  account must be deposited into a separate account maintained for administrative expenses unrelated to the party’s political activity.</a:t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These funds DO NOT HAVE TO BE REPORTED on a campaign statement and cannot be used for candidate support or opposition. </a:t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EXAMPLES:  COFFEE, REFRESHMENTS FOR MEETINGS.  MEETING ROOM FEES , OFFICE SUPPLIES ETC..</a:t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1" sz="1800">
              <a:solidFill>
                <a:srgbClr val="000000"/>
              </a:solidFill>
            </a:endParaRPr>
          </a:p>
        </p:txBody>
      </p:sp>
      <p:sp>
        <p:nvSpPr>
          <p:cNvPr id="151" name="Google Shape;151;p23"/>
          <p:cNvSpPr txBox="1"/>
          <p:nvPr/>
        </p:nvSpPr>
        <p:spPr>
          <a:xfrm>
            <a:off x="0" y="274075"/>
            <a:ext cx="858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✔"/>
            </a:pPr>
            <a:r>
              <a:rPr b="1" lang="en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Get to know your BANK ACCOUNTS</a:t>
            </a:r>
            <a:endParaRPr b="1"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/>
        </p:nvSpPr>
        <p:spPr>
          <a:xfrm>
            <a:off x="155775" y="1366100"/>
            <a:ext cx="8759100" cy="206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our organization should strive to have a STATE account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This account will allow you to donate to local and state level candidates.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Money deposited into or spent from this account will be reported on your campaign finance statements.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They must be from legally permissible sources.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4"/>
          <p:cNvSpPr txBox="1"/>
          <p:nvPr/>
        </p:nvSpPr>
        <p:spPr>
          <a:xfrm>
            <a:off x="0" y="0"/>
            <a:ext cx="8874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>
            <p:ph type="title"/>
          </p:nvPr>
        </p:nvSpPr>
        <p:spPr>
          <a:xfrm>
            <a:off x="880325" y="2016450"/>
            <a:ext cx="7886700" cy="16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The Michigan Democratic Party does NOT advise local organizations to have a FEDERAL account.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The process for federal reporting is burdensome and time consuming. 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There are ways that you can still donate to a federal candidate and avoid the threshold for reporting.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These will be discussed at a later date, during our monthly webinar trainings.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 sz="1800">
                <a:solidFill>
                  <a:srgbClr val="000000"/>
                </a:solidFill>
              </a:rPr>
              <a:t>Please contact the MDP prior to donating to a FEDERAL candidate.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