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5143500" cx="9144000"/>
  <p:notesSz cx="6858000" cy="9144000"/>
  <p:embeddedFontLst>
    <p:embeddedFont>
      <p:font typeface="Poppins"/>
      <p:regular r:id="rId54"/>
      <p:bold r:id="rId55"/>
      <p:italic r:id="rId56"/>
      <p:boldItalic r:id="rId57"/>
    </p:embeddedFont>
    <p:embeddedFont>
      <p:font typeface="Poppins Light"/>
      <p:regular r:id="rId58"/>
      <p:bold r:id="rId59"/>
      <p:italic r:id="rId60"/>
      <p:boldItalic r:id="rId61"/>
    </p:embeddedFont>
    <p:embeddedFont>
      <p:font typeface="Poppins Medium"/>
      <p:regular r:id="rId62"/>
      <p:bold r:id="rId63"/>
      <p:italic r:id="rId64"/>
      <p:boldItalic r:id="rId65"/>
    </p:embeddedFont>
    <p:embeddedFont>
      <p:font typeface="Poppins Black"/>
      <p:bold r:id="rId66"/>
      <p:boldItalic r:id="rId67"/>
    </p:embeddedFont>
    <p:embeddedFont>
      <p:font typeface="Poppins ExtraBold"/>
      <p:bold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PoppinsMedium-regular.fntdata"/><Relationship Id="rId61" Type="http://schemas.openxmlformats.org/officeDocument/2006/relationships/font" Target="fonts/PoppinsLight-boldItalic.fntdata"/><Relationship Id="rId20" Type="http://schemas.openxmlformats.org/officeDocument/2006/relationships/slide" Target="slides/slide14.xml"/><Relationship Id="rId64" Type="http://schemas.openxmlformats.org/officeDocument/2006/relationships/font" Target="fonts/PoppinsMedium-italic.fntdata"/><Relationship Id="rId63" Type="http://schemas.openxmlformats.org/officeDocument/2006/relationships/font" Target="fonts/PoppinsMedium-bold.fntdata"/><Relationship Id="rId22" Type="http://schemas.openxmlformats.org/officeDocument/2006/relationships/slide" Target="slides/slide16.xml"/><Relationship Id="rId66" Type="http://schemas.openxmlformats.org/officeDocument/2006/relationships/font" Target="fonts/PoppinsBlack-bold.fntdata"/><Relationship Id="rId21" Type="http://schemas.openxmlformats.org/officeDocument/2006/relationships/slide" Target="slides/slide15.xml"/><Relationship Id="rId65" Type="http://schemas.openxmlformats.org/officeDocument/2006/relationships/font" Target="fonts/PoppinsMedium-boldItalic.fntdata"/><Relationship Id="rId24" Type="http://schemas.openxmlformats.org/officeDocument/2006/relationships/slide" Target="slides/slide18.xml"/><Relationship Id="rId68" Type="http://schemas.openxmlformats.org/officeDocument/2006/relationships/font" Target="fonts/PoppinsExtraBold-bold.fntdata"/><Relationship Id="rId23" Type="http://schemas.openxmlformats.org/officeDocument/2006/relationships/slide" Target="slides/slide17.xml"/><Relationship Id="rId67" Type="http://schemas.openxmlformats.org/officeDocument/2006/relationships/font" Target="fonts/PoppinsBlack-boldItalic.fntdata"/><Relationship Id="rId60" Type="http://schemas.openxmlformats.org/officeDocument/2006/relationships/font" Target="fonts/PoppinsLight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PoppinsExtraBold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Poppins-bold.fntdata"/><Relationship Id="rId10" Type="http://schemas.openxmlformats.org/officeDocument/2006/relationships/slide" Target="slides/slide4.xml"/><Relationship Id="rId54" Type="http://schemas.openxmlformats.org/officeDocument/2006/relationships/font" Target="fonts/Poppins-regular.fntdata"/><Relationship Id="rId13" Type="http://schemas.openxmlformats.org/officeDocument/2006/relationships/slide" Target="slides/slide7.xml"/><Relationship Id="rId57" Type="http://schemas.openxmlformats.org/officeDocument/2006/relationships/font" Target="fonts/Poppins-boldItalic.fntdata"/><Relationship Id="rId12" Type="http://schemas.openxmlformats.org/officeDocument/2006/relationships/slide" Target="slides/slide6.xml"/><Relationship Id="rId56" Type="http://schemas.openxmlformats.org/officeDocument/2006/relationships/font" Target="fonts/Poppins-italic.fntdata"/><Relationship Id="rId15" Type="http://schemas.openxmlformats.org/officeDocument/2006/relationships/slide" Target="slides/slide9.xml"/><Relationship Id="rId59" Type="http://schemas.openxmlformats.org/officeDocument/2006/relationships/font" Target="fonts/PoppinsLight-bold.fntdata"/><Relationship Id="rId14" Type="http://schemas.openxmlformats.org/officeDocument/2006/relationships/slide" Target="slides/slide8.xml"/><Relationship Id="rId58" Type="http://schemas.openxmlformats.org/officeDocument/2006/relationships/font" Target="fonts/PoppinsLight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7bc6136fa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7bc6136fa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7bc6136fa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7bc6136fa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7bc6136fa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7bc6136fa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7bc6136fa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7bc6136fa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497d8041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497d8041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497d8041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497d8041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497d8041d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497d8041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497d8041d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b497d8041d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497d804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497d804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50635b1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50635b1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8ce77ce4c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8ce77ce4c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50635b12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c50635b1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50635b12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50635b12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50635b12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c50635b12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50635b12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50635b12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50635b12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c50635b12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50635b12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50635b12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c50635b12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c50635b12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50635b12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c50635b12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50635b12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c50635b12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c50635b12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c50635b12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8ce77ce4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8ce77ce4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c50635b12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c50635b12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c50635b12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c50635b12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c50635b12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c50635b12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50635b12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c50635b12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c50635b127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c50635b12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c50635b127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c50635b12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c50635b12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c50635b12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c50635b127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c50635b127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c50635b12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c50635b12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c50635b12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c50635b12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8ce77ce4c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8ce77ce4c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c50635b12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c50635b12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c50635b12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c50635b12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c50635b12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c50635b12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c50635b127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c50635b12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c50635b127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c50635b127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50635b127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50635b12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c50635b127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c50635b127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c50635b127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c50635b12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7bc6136fa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7bc6136fa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7bc6136fa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7bc6136fa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7bc6136fa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7bc6136fa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7bc6136fa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7bc6136fa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7bc6136fa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7bc6136fa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upport.actblue.com/campaigns/the-dashboard/updating-your-contact-information/" TargetMode="External"/><Relationship Id="rId4" Type="http://schemas.openxmlformats.org/officeDocument/2006/relationships/hyperlink" Target="https://support.actblue.com/campaigns/the-dashboard/adding-removing-users-to-your-account/" TargetMode="External"/><Relationship Id="rId5" Type="http://schemas.openxmlformats.org/officeDocument/2006/relationships/hyperlink" Target="https://support.actblue.com/campaigns/the-dashboard/set-up-email-alert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41.png"/><Relationship Id="rId5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png"/><Relationship Id="rId4" Type="http://schemas.openxmlformats.org/officeDocument/2006/relationships/image" Target="../media/image4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upport.actblue.com/campaigns/the-dashboard/reporting-compliance/" TargetMode="External"/><Relationship Id="rId4" Type="http://schemas.openxmlformats.org/officeDocument/2006/relationships/hyperlink" Target="https://support.actblue.com/campaigns/the-dashboard/download-contribution-dat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7AEE4"/>
                </a:solidFill>
                <a:latin typeface="Poppins"/>
                <a:ea typeface="Poppins"/>
                <a:cs typeface="Poppins"/>
                <a:sym typeface="Poppins"/>
              </a:rPr>
              <a:t>Using Actblue</a:t>
            </a:r>
            <a:endParaRPr>
              <a:solidFill>
                <a:srgbClr val="37AEE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Insights Section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b="1"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Donor segments </a:t>
            </a:r>
            <a:endParaRPr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Access, visualize, and download donor data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■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Create targeted lists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b="1"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Recurring</a:t>
            </a:r>
            <a:endParaRPr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data on recurring contributions and download CSV files of active recurring contributions, recurring projections, or cancelled recurring contributions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b="1"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Tandem Fundraising </a:t>
            </a:r>
            <a:endParaRPr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list of other campaigns and organizations receiving contributions on Tandem Fundraising forms you make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Admin Section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-308927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oppins"/>
              <a:buChar char="●"/>
            </a:pPr>
            <a:r>
              <a:rPr b="1" lang="en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Settings</a:t>
            </a:r>
            <a:endParaRPr b="1" sz="2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8927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oppins"/>
              <a:buChar char="○"/>
            </a:pPr>
            <a:r>
              <a:rPr lang="en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Where you can update your campaign or organization’s </a:t>
            </a:r>
            <a:r>
              <a:rPr lang="en" sz="2300">
                <a:solidFill>
                  <a:srgbClr val="000000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contact information</a:t>
            </a:r>
            <a:r>
              <a:rPr lang="en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your mailing address </a:t>
            </a:r>
            <a:endParaRPr sz="2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8927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oppins"/>
              <a:buChar char="●"/>
            </a:pPr>
            <a:r>
              <a:rPr b="1" lang="en" sz="2300">
                <a:solidFill>
                  <a:srgbClr val="000000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User Access</a:t>
            </a:r>
            <a:endParaRPr sz="2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8927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oppins"/>
              <a:buChar char="○"/>
            </a:pPr>
            <a:r>
              <a:rPr lang="en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Where you can add team members to your campaign or organization’s account</a:t>
            </a:r>
            <a:endParaRPr sz="2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8927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oppins"/>
              <a:buChar char="●"/>
            </a:pPr>
            <a:r>
              <a:rPr b="1" lang="en" sz="2300">
                <a:solidFill>
                  <a:srgbClr val="000000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Email Alerts</a:t>
            </a:r>
            <a:endParaRPr sz="2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8927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oppins"/>
              <a:buChar char="○"/>
            </a:pPr>
            <a:r>
              <a:rPr lang="en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Where you can set up email notifications letting you know when your group receives a donation or refund over a certain dollar amount so you can be aware of big numbers without digging through the data manually</a:t>
            </a:r>
            <a:endParaRPr sz="2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3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Form</a:t>
            </a:r>
            <a:endParaRPr/>
          </a:p>
        </p:txBody>
      </p:sp>
      <p:sp>
        <p:nvSpPr>
          <p:cNvPr id="180" name="Google Shape;180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Contribution form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Event form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Merchandise form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Duplicate existing form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will ask you form title, web address, and customer service email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Contribution Form Cont.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Title, Ask, and URL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Always create a custom title and ask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Preset Donation Amounts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Separate with a comma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Thanks and receipt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/>
          <p:nvPr>
            <p:ph idx="1" type="subTitle"/>
          </p:nvPr>
        </p:nvSpPr>
        <p:spPr>
          <a:xfrm>
            <a:off x="49875" y="1617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Downloading Contributions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Sign into your Act Blue Account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Your page may look different than this one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8" name="Google Shape;198;p39"/>
          <p:cNvPicPr preferRelativeResize="0"/>
          <p:nvPr/>
        </p:nvPicPr>
        <p:blipFill rotWithShape="1">
          <a:blip r:embed="rId3">
            <a:alphaModFix/>
          </a:blip>
          <a:srcRect b="0" l="49720" r="0" t="0"/>
          <a:stretch/>
        </p:blipFill>
        <p:spPr>
          <a:xfrm>
            <a:off x="1517250" y="1921100"/>
            <a:ext cx="4577827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>
            <p:ph type="title"/>
          </p:nvPr>
        </p:nvSpPr>
        <p:spPr>
          <a:xfrm>
            <a:off x="345550" y="39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REPORTING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4" name="Google Shape;204;p40"/>
          <p:cNvPicPr preferRelativeResize="0"/>
          <p:nvPr/>
        </p:nvPicPr>
        <p:blipFill rotWithShape="1">
          <a:blip r:embed="rId3">
            <a:alphaModFix/>
          </a:blip>
          <a:srcRect b="-2626" l="49285" r="39537" t="11101"/>
          <a:stretch/>
        </p:blipFill>
        <p:spPr>
          <a:xfrm>
            <a:off x="2932500" y="1266925"/>
            <a:ext cx="2512550" cy="33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REPORTING CENTER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0" name="Google Shape;21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PICK THE MONTH YOU WANT TO DOWNLOAD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1" name="Google Shape;211;p41"/>
          <p:cNvPicPr preferRelativeResize="0"/>
          <p:nvPr/>
        </p:nvPicPr>
        <p:blipFill rotWithShape="1">
          <a:blip r:embed="rId3">
            <a:alphaModFix/>
          </a:blip>
          <a:srcRect b="0" l="50000" r="0" t="0"/>
          <a:stretch/>
        </p:blipFill>
        <p:spPr>
          <a:xfrm>
            <a:off x="959725" y="1505825"/>
            <a:ext cx="5354746" cy="30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1"/>
          <p:cNvSpPr txBox="1"/>
          <p:nvPr/>
        </p:nvSpPr>
        <p:spPr>
          <a:xfrm>
            <a:off x="1588000" y="4684075"/>
            <a:ext cx="68313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THEN CLICK ON CVS DATA ON THE RIGHT SIDE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DATA WILL BE SAVED IN CSV FORM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YOU CAN CHANGE WHAT DATA YOU NEED BECAUSE ACTBLUE USES MANY FIELDS.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MAKE SURE THAT YOU SAVE THE FOLLOWING;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 THE COMPLETE NAME, ADDRESS,CITY,STATE, ZIP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ADDITIONAL FIELDS YOU MIGHT WANT TO SAVE ARE: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OCCUPATION, EMPLOYER, EMAIL AND PHONE NUMBER.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"/>
          <p:cNvSpPr txBox="1"/>
          <p:nvPr>
            <p:ph type="ctrTitle"/>
          </p:nvPr>
        </p:nvSpPr>
        <p:spPr>
          <a:xfrm>
            <a:off x="311700" y="1667275"/>
            <a:ext cx="8520600" cy="9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37AEE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ActBlue Form - Branding</a:t>
            </a:r>
            <a:endParaRPr sz="4900">
              <a:solidFill>
                <a:srgbClr val="37AEE4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24" name="Google Shape;224;p43"/>
          <p:cNvSpPr txBox="1"/>
          <p:nvPr>
            <p:ph idx="1" type="subTitle"/>
          </p:nvPr>
        </p:nvSpPr>
        <p:spPr>
          <a:xfrm>
            <a:off x="311700" y="2683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Poppins Light"/>
                <a:ea typeface="Poppins Light"/>
                <a:cs typeface="Poppins Light"/>
                <a:sym typeface="Poppins Light"/>
              </a:rPr>
              <a:t>Hannah King - Director of Digital Organizing</a:t>
            </a:r>
            <a:endParaRPr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AEE4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ctrTitle"/>
          </p:nvPr>
        </p:nvSpPr>
        <p:spPr>
          <a:xfrm>
            <a:off x="6227004" y="294029"/>
            <a:ext cx="25143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Zoom</a:t>
            </a:r>
            <a:endParaRPr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cxnSp>
        <p:nvCxnSpPr>
          <p:cNvPr id="105" name="Google Shape;105;p26"/>
          <p:cNvCxnSpPr/>
          <p:nvPr/>
        </p:nvCxnSpPr>
        <p:spPr>
          <a:xfrm flipH="1" rot="10800000">
            <a:off x="-162750" y="1168762"/>
            <a:ext cx="8848200" cy="10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26"/>
          <p:cNvSpPr txBox="1"/>
          <p:nvPr/>
        </p:nvSpPr>
        <p:spPr>
          <a:xfrm>
            <a:off x="310725" y="1568400"/>
            <a:ext cx="837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Please be muted unless you have a question or comment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7" name="Google Shape;107;p26"/>
          <p:cNvPicPr preferRelativeResize="0"/>
          <p:nvPr/>
        </p:nvPicPr>
        <p:blipFill rotWithShape="1">
          <a:blip r:embed="rId3">
            <a:alphaModFix/>
          </a:blip>
          <a:srcRect b="-9301" l="0" r="0" t="0"/>
          <a:stretch/>
        </p:blipFill>
        <p:spPr>
          <a:xfrm>
            <a:off x="2921900" y="2498950"/>
            <a:ext cx="2678900" cy="2098650"/>
          </a:xfrm>
          <a:prstGeom prst="rect">
            <a:avLst/>
          </a:prstGeom>
          <a:noFill/>
          <a:ln cap="flat" cmpd="sng" w="9525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" name="Google Shape;108;p26"/>
          <p:cNvSpPr/>
          <p:nvPr/>
        </p:nvSpPr>
        <p:spPr>
          <a:xfrm>
            <a:off x="3366450" y="2944400"/>
            <a:ext cx="1242900" cy="1006200"/>
          </a:xfrm>
          <a:prstGeom prst="rect">
            <a:avLst/>
          </a:prstGeom>
          <a:noFill/>
          <a:ln cap="flat" cmpd="sng" w="1143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7AEE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It’s all in the Branding Tab</a:t>
            </a:r>
            <a:endParaRPr>
              <a:solidFill>
                <a:srgbClr val="37AEE4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30" name="Google Shape;230;p44"/>
          <p:cNvSpPr txBox="1"/>
          <p:nvPr>
            <p:ph idx="1" type="body"/>
          </p:nvPr>
        </p:nvSpPr>
        <p:spPr>
          <a:xfrm>
            <a:off x="311700" y="1152475"/>
            <a:ext cx="6430500" cy="30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Everything in this section will be in the “Branding” section of the Edit Form page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Except for Social Share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This section allows you to customize most of your form’s: 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Layout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Colors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Fonts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1" name="Google Shape;231;p44"/>
          <p:cNvPicPr preferRelativeResize="0"/>
          <p:nvPr/>
        </p:nvPicPr>
        <p:blipFill rotWithShape="1">
          <a:blip r:embed="rId3">
            <a:alphaModFix/>
          </a:blip>
          <a:srcRect b="0" l="0" r="81424" t="0"/>
          <a:stretch/>
        </p:blipFill>
        <p:spPr>
          <a:xfrm>
            <a:off x="7042975" y="490338"/>
            <a:ext cx="1577526" cy="41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4"/>
          <p:cNvSpPr/>
          <p:nvPr/>
        </p:nvSpPr>
        <p:spPr>
          <a:xfrm>
            <a:off x="7001100" y="1678663"/>
            <a:ext cx="558300" cy="230400"/>
          </a:xfrm>
          <a:prstGeom prst="ellipse">
            <a:avLst/>
          </a:prstGeom>
          <a:noFill/>
          <a:ln cap="flat" cmpd="sng" w="28575">
            <a:solidFill>
              <a:srgbClr val="F90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/>
          <p:nvPr>
            <p:ph type="title"/>
          </p:nvPr>
        </p:nvSpPr>
        <p:spPr>
          <a:xfrm>
            <a:off x="777525" y="1980600"/>
            <a:ext cx="434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9269" lvl="0" marL="457200" rtl="0" algn="l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4420"/>
              <a:buFont typeface="Poppins"/>
              <a:buAutoNum type="arabicPeriod"/>
            </a:pPr>
            <a:r>
              <a:rPr b="1" lang="en" sz="4420">
                <a:solidFill>
                  <a:srgbClr val="37AEE4"/>
                </a:solidFill>
                <a:latin typeface="Poppins"/>
                <a:ea typeface="Poppins"/>
                <a:cs typeface="Poppins"/>
                <a:sym typeface="Poppins"/>
              </a:rPr>
              <a:t>Background</a:t>
            </a:r>
            <a:endParaRPr b="1" sz="4420">
              <a:solidFill>
                <a:srgbClr val="37AEE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8" name="Google Shape;238;p45"/>
          <p:cNvPicPr preferRelativeResize="0"/>
          <p:nvPr/>
        </p:nvPicPr>
        <p:blipFill rotWithShape="1">
          <a:blip r:embed="rId3">
            <a:alphaModFix/>
          </a:blip>
          <a:srcRect b="17314" l="0" r="0" t="0"/>
          <a:stretch/>
        </p:blipFill>
        <p:spPr>
          <a:xfrm>
            <a:off x="6536725" y="266475"/>
            <a:ext cx="1973925" cy="4000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5"/>
          <p:cNvSpPr/>
          <p:nvPr/>
        </p:nvSpPr>
        <p:spPr>
          <a:xfrm>
            <a:off x="6525701" y="1044149"/>
            <a:ext cx="780000" cy="261900"/>
          </a:xfrm>
          <a:prstGeom prst="ellipse">
            <a:avLst/>
          </a:prstGeom>
          <a:noFill/>
          <a:ln cap="flat" cmpd="sng" w="19050">
            <a:solidFill>
              <a:srgbClr val="F90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7AEE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Color</a:t>
            </a:r>
            <a:endParaRPr>
              <a:solidFill>
                <a:srgbClr val="37AEE4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45" name="Google Shape;245;p46"/>
          <p:cNvSpPr txBox="1"/>
          <p:nvPr>
            <p:ph idx="1" type="body"/>
          </p:nvPr>
        </p:nvSpPr>
        <p:spPr>
          <a:xfrm>
            <a:off x="311700" y="1152475"/>
            <a:ext cx="323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MDP Colors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Light blue: #37aee4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Navy Blue: #02273F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Red: #F90040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6" name="Google Shape;246;p46"/>
          <p:cNvPicPr preferRelativeResize="0"/>
          <p:nvPr/>
        </p:nvPicPr>
        <p:blipFill rotWithShape="1">
          <a:blip r:embed="rId3">
            <a:alphaModFix/>
          </a:blip>
          <a:srcRect b="0" l="7381" r="7381" t="0"/>
          <a:stretch/>
        </p:blipFill>
        <p:spPr>
          <a:xfrm>
            <a:off x="3812029" y="1019263"/>
            <a:ext cx="5086148" cy="31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7AEE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Image</a:t>
            </a:r>
            <a:endParaRPr>
              <a:solidFill>
                <a:srgbClr val="37AEE4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52" name="Google Shape;252;p47"/>
          <p:cNvSpPr txBox="1"/>
          <p:nvPr>
            <p:ph idx="1" type="body"/>
          </p:nvPr>
        </p:nvSpPr>
        <p:spPr>
          <a:xfrm>
            <a:off x="311700" y="1152475"/>
            <a:ext cx="323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Upload an image to fit the background of the screen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Make sure nothing gets cut off (check mobile)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Keep it simple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Dimensions: 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1920 x 1080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3" name="Google Shape;253;p47"/>
          <p:cNvPicPr preferRelativeResize="0"/>
          <p:nvPr/>
        </p:nvPicPr>
        <p:blipFill rotWithShape="1">
          <a:blip r:embed="rId3">
            <a:alphaModFix/>
          </a:blip>
          <a:srcRect b="0" l="0" r="14763" t="0"/>
          <a:stretch/>
        </p:blipFill>
        <p:spPr>
          <a:xfrm>
            <a:off x="3812029" y="1019263"/>
            <a:ext cx="5086148" cy="31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43357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157" y="152400"/>
            <a:ext cx="2743442" cy="249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8157" y="2795482"/>
            <a:ext cx="2743444" cy="21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440" y="152400"/>
            <a:ext cx="197393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9"/>
          <p:cNvSpPr/>
          <p:nvPr/>
        </p:nvSpPr>
        <p:spPr>
          <a:xfrm>
            <a:off x="6311769" y="1204005"/>
            <a:ext cx="780000" cy="261900"/>
          </a:xfrm>
          <a:prstGeom prst="ellipse">
            <a:avLst/>
          </a:prstGeom>
          <a:noFill/>
          <a:ln cap="flat" cmpd="sng" w="19050">
            <a:solidFill>
              <a:srgbClr val="F90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9"/>
          <p:cNvSpPr txBox="1"/>
          <p:nvPr>
            <p:ph type="title"/>
          </p:nvPr>
        </p:nvSpPr>
        <p:spPr>
          <a:xfrm>
            <a:off x="777525" y="1980600"/>
            <a:ext cx="434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20">
                <a:solidFill>
                  <a:srgbClr val="37AEE4"/>
                </a:solidFill>
                <a:latin typeface="Poppins"/>
                <a:ea typeface="Poppins"/>
                <a:cs typeface="Poppins"/>
                <a:sym typeface="Poppins"/>
              </a:rPr>
              <a:t>2. Header</a:t>
            </a:r>
            <a:endParaRPr b="1" sz="4420">
              <a:solidFill>
                <a:srgbClr val="37AEE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7AEE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Image Upload</a:t>
            </a:r>
            <a:endParaRPr>
              <a:solidFill>
                <a:srgbClr val="37AEE4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73" name="Google Shape;273;p50"/>
          <p:cNvSpPr txBox="1"/>
          <p:nvPr>
            <p:ph idx="1" type="body"/>
          </p:nvPr>
        </p:nvSpPr>
        <p:spPr>
          <a:xfrm>
            <a:off x="311700" y="1152475"/>
            <a:ext cx="323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Event title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Program title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4" name="Google Shape;274;p50"/>
          <p:cNvPicPr preferRelativeResize="0"/>
          <p:nvPr/>
        </p:nvPicPr>
        <p:blipFill rotWithShape="1">
          <a:blip r:embed="rId3">
            <a:alphaModFix/>
          </a:blip>
          <a:srcRect b="4496" l="0" r="0" t="4487"/>
          <a:stretch/>
        </p:blipFill>
        <p:spPr>
          <a:xfrm>
            <a:off x="3573925" y="886050"/>
            <a:ext cx="5522573" cy="337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440" y="152400"/>
            <a:ext cx="197393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1"/>
          <p:cNvSpPr/>
          <p:nvPr/>
        </p:nvSpPr>
        <p:spPr>
          <a:xfrm>
            <a:off x="6416444" y="1497180"/>
            <a:ext cx="780000" cy="261900"/>
          </a:xfrm>
          <a:prstGeom prst="ellipse">
            <a:avLst/>
          </a:prstGeom>
          <a:noFill/>
          <a:ln cap="flat" cmpd="sng" w="19050">
            <a:solidFill>
              <a:srgbClr val="F90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51"/>
          <p:cNvSpPr txBox="1"/>
          <p:nvPr>
            <p:ph type="title"/>
          </p:nvPr>
        </p:nvSpPr>
        <p:spPr>
          <a:xfrm>
            <a:off x="777525" y="2056800"/>
            <a:ext cx="434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20">
                <a:solidFill>
                  <a:srgbClr val="37AEE4"/>
                </a:solidFill>
                <a:latin typeface="Poppins"/>
                <a:ea typeface="Poppins"/>
                <a:cs typeface="Poppins"/>
                <a:sym typeface="Poppins"/>
              </a:rPr>
              <a:t>3. Body Blocks</a:t>
            </a:r>
            <a:endParaRPr b="1" sz="4420">
              <a:solidFill>
                <a:srgbClr val="37AEE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2"/>
          <p:cNvSpPr txBox="1"/>
          <p:nvPr>
            <p:ph idx="1" type="body"/>
          </p:nvPr>
        </p:nvSpPr>
        <p:spPr>
          <a:xfrm>
            <a:off x="311700" y="1152475"/>
            <a:ext cx="323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Wide or Narrow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Alignment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Background color will cover any image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Inner body block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Light/white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Readability of the text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Transparency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7" name="Google Shape;287;p52"/>
          <p:cNvPicPr preferRelativeResize="0"/>
          <p:nvPr/>
        </p:nvPicPr>
        <p:blipFill rotWithShape="1">
          <a:blip r:embed="rId3">
            <a:alphaModFix/>
          </a:blip>
          <a:srcRect b="0" l="-1003" r="12983" t="0"/>
          <a:stretch/>
        </p:blipFill>
        <p:spPr>
          <a:xfrm>
            <a:off x="3546000" y="765688"/>
            <a:ext cx="5286298" cy="36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2"/>
          <p:cNvSpPr/>
          <p:nvPr/>
        </p:nvSpPr>
        <p:spPr>
          <a:xfrm>
            <a:off x="3595236" y="2374352"/>
            <a:ext cx="1157700" cy="291900"/>
          </a:xfrm>
          <a:prstGeom prst="rect">
            <a:avLst/>
          </a:prstGeom>
          <a:noFill/>
          <a:ln cap="flat" cmpd="sng" w="9525">
            <a:solidFill>
              <a:srgbClr val="F90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52"/>
          <p:cNvSpPr/>
          <p:nvPr/>
        </p:nvSpPr>
        <p:spPr>
          <a:xfrm>
            <a:off x="3595236" y="3093195"/>
            <a:ext cx="1157700" cy="481200"/>
          </a:xfrm>
          <a:prstGeom prst="rect">
            <a:avLst/>
          </a:prstGeom>
          <a:noFill/>
          <a:ln cap="flat" cmpd="sng" w="9525">
            <a:solidFill>
              <a:srgbClr val="F90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52"/>
          <p:cNvSpPr/>
          <p:nvPr/>
        </p:nvSpPr>
        <p:spPr>
          <a:xfrm>
            <a:off x="5578621" y="2197462"/>
            <a:ext cx="214500" cy="203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52"/>
          <p:cNvSpPr/>
          <p:nvPr/>
        </p:nvSpPr>
        <p:spPr>
          <a:xfrm>
            <a:off x="8323399" y="2102242"/>
            <a:ext cx="214500" cy="203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440" y="152400"/>
            <a:ext cx="197393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53"/>
          <p:cNvSpPr/>
          <p:nvPr/>
        </p:nvSpPr>
        <p:spPr>
          <a:xfrm>
            <a:off x="6339650" y="1759000"/>
            <a:ext cx="1492200" cy="307200"/>
          </a:xfrm>
          <a:prstGeom prst="ellipse">
            <a:avLst/>
          </a:prstGeom>
          <a:noFill/>
          <a:ln cap="flat" cmpd="sng" w="19050">
            <a:solidFill>
              <a:srgbClr val="F90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53"/>
          <p:cNvSpPr txBox="1"/>
          <p:nvPr>
            <p:ph type="title"/>
          </p:nvPr>
        </p:nvSpPr>
        <p:spPr>
          <a:xfrm>
            <a:off x="298300" y="2056800"/>
            <a:ext cx="6163200" cy="11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20">
                <a:solidFill>
                  <a:srgbClr val="37AEE4"/>
                </a:solidFill>
                <a:latin typeface="Poppins"/>
                <a:ea typeface="Poppins"/>
                <a:cs typeface="Poppins"/>
                <a:sym typeface="Poppins"/>
              </a:rPr>
              <a:t>4. Donation &amp; Ask Blocks</a:t>
            </a:r>
            <a:endParaRPr b="1" sz="3520">
              <a:solidFill>
                <a:srgbClr val="37AEE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AEE4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3">
            <a:alphaModFix/>
          </a:blip>
          <a:srcRect b="0" l="0" r="35633" t="0"/>
          <a:stretch/>
        </p:blipFill>
        <p:spPr>
          <a:xfrm>
            <a:off x="1939863" y="2246225"/>
            <a:ext cx="2335625" cy="2657025"/>
          </a:xfrm>
          <a:prstGeom prst="rect">
            <a:avLst/>
          </a:prstGeom>
          <a:noFill/>
          <a:ln cap="flat" cmpd="sng" w="1143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4" name="Google Shape;114;p27"/>
          <p:cNvSpPr txBox="1"/>
          <p:nvPr>
            <p:ph type="ctrTitle"/>
          </p:nvPr>
        </p:nvSpPr>
        <p:spPr>
          <a:xfrm>
            <a:off x="6227004" y="294029"/>
            <a:ext cx="25143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Zoom</a:t>
            </a:r>
            <a:endParaRPr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cxnSp>
        <p:nvCxnSpPr>
          <p:cNvPr id="115" name="Google Shape;115;p27"/>
          <p:cNvCxnSpPr/>
          <p:nvPr/>
        </p:nvCxnSpPr>
        <p:spPr>
          <a:xfrm flipH="1" rot="10800000">
            <a:off x="-162750" y="1168762"/>
            <a:ext cx="8848200" cy="10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27"/>
          <p:cNvSpPr txBox="1"/>
          <p:nvPr/>
        </p:nvSpPr>
        <p:spPr>
          <a:xfrm>
            <a:off x="310725" y="1492200"/>
            <a:ext cx="837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Click “Speaker View” so that you can see my screen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27"/>
          <p:cNvSpPr/>
          <p:nvPr/>
        </p:nvSpPr>
        <p:spPr>
          <a:xfrm>
            <a:off x="2449591" y="2754275"/>
            <a:ext cx="1584300" cy="1006200"/>
          </a:xfrm>
          <a:prstGeom prst="rect">
            <a:avLst/>
          </a:prstGeom>
          <a:noFill/>
          <a:ln cap="flat" cmpd="sng" w="1143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4">
            <a:alphaModFix/>
          </a:blip>
          <a:srcRect b="0" l="0" r="10474" t="18005"/>
          <a:stretch/>
        </p:blipFill>
        <p:spPr>
          <a:xfrm>
            <a:off x="4427888" y="2275825"/>
            <a:ext cx="2776243" cy="265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/>
          <p:nvPr/>
        </p:nvSpPr>
        <p:spPr>
          <a:xfrm>
            <a:off x="4567638" y="3027250"/>
            <a:ext cx="2514300" cy="631800"/>
          </a:xfrm>
          <a:prstGeom prst="rect">
            <a:avLst/>
          </a:prstGeom>
          <a:noFill/>
          <a:ln cap="flat" cmpd="sng" w="1143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 txBox="1"/>
          <p:nvPr>
            <p:ph idx="1" type="body"/>
          </p:nvPr>
        </p:nvSpPr>
        <p:spPr>
          <a:xfrm>
            <a:off x="289675" y="1835700"/>
            <a:ext cx="4392900" cy="14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As you can see, a lot going on here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There is no reason to change these settings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Busy, readability, distraction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4" name="Google Shape;304;p54"/>
          <p:cNvPicPr preferRelativeResize="0"/>
          <p:nvPr/>
        </p:nvPicPr>
        <p:blipFill rotWithShape="1">
          <a:blip r:embed="rId3">
            <a:alphaModFix/>
          </a:blip>
          <a:srcRect b="0" l="55814" r="11220" t="0"/>
          <a:stretch/>
        </p:blipFill>
        <p:spPr>
          <a:xfrm>
            <a:off x="6511310" y="627975"/>
            <a:ext cx="1941101" cy="38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4"/>
          <p:cNvSpPr/>
          <p:nvPr/>
        </p:nvSpPr>
        <p:spPr>
          <a:xfrm>
            <a:off x="7727051" y="1910674"/>
            <a:ext cx="230100" cy="218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4"/>
          <p:cNvSpPr/>
          <p:nvPr/>
        </p:nvSpPr>
        <p:spPr>
          <a:xfrm>
            <a:off x="8034775" y="1761447"/>
            <a:ext cx="125100" cy="118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7" name="Google Shape;307;p54"/>
          <p:cNvPicPr preferRelativeResize="0"/>
          <p:nvPr/>
        </p:nvPicPr>
        <p:blipFill rotWithShape="1">
          <a:blip r:embed="rId3">
            <a:alphaModFix/>
          </a:blip>
          <a:srcRect b="0" l="0" r="83762" t="0"/>
          <a:stretch/>
        </p:blipFill>
        <p:spPr>
          <a:xfrm>
            <a:off x="5040187" y="264325"/>
            <a:ext cx="1074161" cy="436711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4"/>
          <p:cNvSpPr/>
          <p:nvPr/>
        </p:nvSpPr>
        <p:spPr>
          <a:xfrm>
            <a:off x="7909675" y="1606722"/>
            <a:ext cx="125100" cy="118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440" y="152400"/>
            <a:ext cx="197393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5"/>
          <p:cNvSpPr/>
          <p:nvPr/>
        </p:nvSpPr>
        <p:spPr>
          <a:xfrm>
            <a:off x="6339068" y="2043441"/>
            <a:ext cx="1492200" cy="307200"/>
          </a:xfrm>
          <a:prstGeom prst="ellipse">
            <a:avLst/>
          </a:prstGeom>
          <a:noFill/>
          <a:ln cap="flat" cmpd="sng" w="19050">
            <a:solidFill>
              <a:srgbClr val="F90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5"/>
          <p:cNvSpPr txBox="1"/>
          <p:nvPr>
            <p:ph type="title"/>
          </p:nvPr>
        </p:nvSpPr>
        <p:spPr>
          <a:xfrm>
            <a:off x="450700" y="2243250"/>
            <a:ext cx="6163200" cy="6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20">
                <a:solidFill>
                  <a:srgbClr val="37AEE4"/>
                </a:solidFill>
                <a:latin typeface="Poppins"/>
                <a:ea typeface="Poppins"/>
                <a:cs typeface="Poppins"/>
                <a:sym typeface="Poppins"/>
              </a:rPr>
              <a:t>5. Donation block elements</a:t>
            </a:r>
            <a:endParaRPr b="1" sz="3120">
              <a:solidFill>
                <a:srgbClr val="37AEE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/>
          <p:nvPr>
            <p:ph idx="1" type="body"/>
          </p:nvPr>
        </p:nvSpPr>
        <p:spPr>
          <a:xfrm>
            <a:off x="322725" y="1612950"/>
            <a:ext cx="3506400" cy="19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Use whatever the default is or us MDP branded colors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Not something you can preview in the editor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1" name="Google Shape;32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1925" y="627975"/>
            <a:ext cx="2680150" cy="38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6"/>
          <p:cNvSpPr/>
          <p:nvPr/>
        </p:nvSpPr>
        <p:spPr>
          <a:xfrm>
            <a:off x="7538575" y="1947672"/>
            <a:ext cx="125100" cy="118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1225" y="1057781"/>
            <a:ext cx="1941100" cy="319780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6"/>
          <p:cNvSpPr/>
          <p:nvPr/>
        </p:nvSpPr>
        <p:spPr>
          <a:xfrm>
            <a:off x="6329850" y="1947672"/>
            <a:ext cx="125100" cy="118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7"/>
          <p:cNvSpPr txBox="1"/>
          <p:nvPr>
            <p:ph idx="1" type="body"/>
          </p:nvPr>
        </p:nvSpPr>
        <p:spPr>
          <a:xfrm>
            <a:off x="804225" y="2343300"/>
            <a:ext cx="2909700" cy="4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Donation Block Headings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0" name="Google Shape;330;p57"/>
          <p:cNvPicPr preferRelativeResize="0"/>
          <p:nvPr/>
        </p:nvPicPr>
        <p:blipFill rotWithShape="1">
          <a:blip r:embed="rId3">
            <a:alphaModFix/>
          </a:blip>
          <a:srcRect b="0" l="55020" r="2997" t="0"/>
          <a:stretch/>
        </p:blipFill>
        <p:spPr>
          <a:xfrm>
            <a:off x="6114624" y="627988"/>
            <a:ext cx="2743201" cy="38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7"/>
          <p:cNvSpPr/>
          <p:nvPr/>
        </p:nvSpPr>
        <p:spPr>
          <a:xfrm>
            <a:off x="7186650" y="2463622"/>
            <a:ext cx="125100" cy="118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2" name="Google Shape;332;p57"/>
          <p:cNvPicPr preferRelativeResize="0"/>
          <p:nvPr/>
        </p:nvPicPr>
        <p:blipFill rotWithShape="1">
          <a:blip r:embed="rId4">
            <a:alphaModFix/>
          </a:blip>
          <a:srcRect b="0" l="0" r="78792" t="0"/>
          <a:stretch/>
        </p:blipFill>
        <p:spPr>
          <a:xfrm>
            <a:off x="4512474" y="627988"/>
            <a:ext cx="1385751" cy="38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440" y="152400"/>
            <a:ext cx="197393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8"/>
          <p:cNvSpPr/>
          <p:nvPr/>
        </p:nvSpPr>
        <p:spPr>
          <a:xfrm>
            <a:off x="6234363" y="2333671"/>
            <a:ext cx="1492200" cy="307200"/>
          </a:xfrm>
          <a:prstGeom prst="ellipse">
            <a:avLst/>
          </a:prstGeom>
          <a:noFill/>
          <a:ln cap="flat" cmpd="sng" w="19050">
            <a:solidFill>
              <a:srgbClr val="F90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58"/>
          <p:cNvSpPr txBox="1"/>
          <p:nvPr>
            <p:ph type="title"/>
          </p:nvPr>
        </p:nvSpPr>
        <p:spPr>
          <a:xfrm>
            <a:off x="405650" y="2205600"/>
            <a:ext cx="6163200" cy="7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20">
                <a:solidFill>
                  <a:srgbClr val="37AEE4"/>
                </a:solidFill>
                <a:latin typeface="Poppins"/>
                <a:ea typeface="Poppins"/>
                <a:cs typeface="Poppins"/>
                <a:sym typeface="Poppins"/>
              </a:rPr>
              <a:t>6. Ask Block Elements</a:t>
            </a:r>
            <a:endParaRPr b="1" sz="3520">
              <a:solidFill>
                <a:srgbClr val="37AEE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9"/>
          <p:cNvSpPr txBox="1"/>
          <p:nvPr>
            <p:ph idx="1" type="body"/>
          </p:nvPr>
        </p:nvSpPr>
        <p:spPr>
          <a:xfrm>
            <a:off x="551325" y="1831950"/>
            <a:ext cx="3506400" cy="14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Font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Weight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Case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5" name="Google Shape;345;p59"/>
          <p:cNvPicPr preferRelativeResize="0"/>
          <p:nvPr/>
        </p:nvPicPr>
        <p:blipFill rotWithShape="1">
          <a:blip r:embed="rId3">
            <a:alphaModFix/>
          </a:blip>
          <a:srcRect b="0" l="44387" r="14924" t="0"/>
          <a:stretch/>
        </p:blipFill>
        <p:spPr>
          <a:xfrm>
            <a:off x="6141925" y="627975"/>
            <a:ext cx="2680150" cy="388752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9"/>
          <p:cNvSpPr/>
          <p:nvPr/>
        </p:nvSpPr>
        <p:spPr>
          <a:xfrm>
            <a:off x="7538575" y="1871472"/>
            <a:ext cx="125100" cy="118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7" name="Google Shape;347;p59"/>
          <p:cNvPicPr preferRelativeResize="0"/>
          <p:nvPr/>
        </p:nvPicPr>
        <p:blipFill rotWithShape="1">
          <a:blip r:embed="rId4">
            <a:alphaModFix/>
          </a:blip>
          <a:srcRect b="0" l="0" r="81785" t="0"/>
          <a:stretch/>
        </p:blipFill>
        <p:spPr>
          <a:xfrm>
            <a:off x="4505835" y="407425"/>
            <a:ext cx="1335949" cy="43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440" y="152400"/>
            <a:ext cx="197393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0"/>
          <p:cNvSpPr/>
          <p:nvPr/>
        </p:nvSpPr>
        <p:spPr>
          <a:xfrm>
            <a:off x="6234363" y="2638471"/>
            <a:ext cx="1492200" cy="307200"/>
          </a:xfrm>
          <a:prstGeom prst="ellipse">
            <a:avLst/>
          </a:prstGeom>
          <a:noFill/>
          <a:ln cap="flat" cmpd="sng" w="19050">
            <a:solidFill>
              <a:srgbClr val="F90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60"/>
          <p:cNvSpPr txBox="1"/>
          <p:nvPr>
            <p:ph type="title"/>
          </p:nvPr>
        </p:nvSpPr>
        <p:spPr>
          <a:xfrm>
            <a:off x="374500" y="2056800"/>
            <a:ext cx="6163200" cy="7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20">
                <a:solidFill>
                  <a:srgbClr val="37AEE4"/>
                </a:solidFill>
                <a:latin typeface="Poppins"/>
                <a:ea typeface="Poppins"/>
                <a:cs typeface="Poppins"/>
                <a:sym typeface="Poppins"/>
              </a:rPr>
              <a:t>7. Action Buttons</a:t>
            </a:r>
            <a:endParaRPr b="1" sz="3520">
              <a:solidFill>
                <a:srgbClr val="37AEE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1"/>
          <p:cNvSpPr txBox="1"/>
          <p:nvPr>
            <p:ph idx="1" type="body"/>
          </p:nvPr>
        </p:nvSpPr>
        <p:spPr>
          <a:xfrm>
            <a:off x="554275" y="1858650"/>
            <a:ext cx="3506400" cy="14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Font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Weight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Case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Radius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0" name="Google Shape;360;p61"/>
          <p:cNvPicPr preferRelativeResize="0"/>
          <p:nvPr/>
        </p:nvPicPr>
        <p:blipFill rotWithShape="1">
          <a:blip r:embed="rId3">
            <a:alphaModFix/>
          </a:blip>
          <a:srcRect b="0" l="42212" r="18938" t="0"/>
          <a:stretch/>
        </p:blipFill>
        <p:spPr>
          <a:xfrm>
            <a:off x="6141925" y="627975"/>
            <a:ext cx="2680151" cy="388752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1"/>
          <p:cNvSpPr/>
          <p:nvPr/>
        </p:nvSpPr>
        <p:spPr>
          <a:xfrm>
            <a:off x="7386175" y="2107053"/>
            <a:ext cx="125100" cy="118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p61"/>
          <p:cNvPicPr preferRelativeResize="0"/>
          <p:nvPr/>
        </p:nvPicPr>
        <p:blipFill rotWithShape="1">
          <a:blip r:embed="rId4">
            <a:alphaModFix/>
          </a:blip>
          <a:srcRect b="0" l="0" r="82609" t="0"/>
          <a:stretch/>
        </p:blipFill>
        <p:spPr>
          <a:xfrm>
            <a:off x="4505835" y="407425"/>
            <a:ext cx="1335948" cy="432862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1"/>
          <p:cNvSpPr/>
          <p:nvPr/>
        </p:nvSpPr>
        <p:spPr>
          <a:xfrm>
            <a:off x="6700375" y="2183253"/>
            <a:ext cx="125100" cy="118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440" y="152400"/>
            <a:ext cx="197393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62"/>
          <p:cNvSpPr/>
          <p:nvPr/>
        </p:nvSpPr>
        <p:spPr>
          <a:xfrm>
            <a:off x="6227383" y="2908952"/>
            <a:ext cx="1492200" cy="307200"/>
          </a:xfrm>
          <a:prstGeom prst="ellipse">
            <a:avLst/>
          </a:prstGeom>
          <a:noFill/>
          <a:ln cap="flat" cmpd="sng" w="19050">
            <a:solidFill>
              <a:srgbClr val="F90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62"/>
          <p:cNvSpPr txBox="1"/>
          <p:nvPr>
            <p:ph type="title"/>
          </p:nvPr>
        </p:nvSpPr>
        <p:spPr>
          <a:xfrm>
            <a:off x="298300" y="2209200"/>
            <a:ext cx="6163200" cy="11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20">
                <a:solidFill>
                  <a:srgbClr val="37AEE4"/>
                </a:solidFill>
                <a:latin typeface="Poppins"/>
                <a:ea typeface="Poppins"/>
                <a:cs typeface="Poppins"/>
                <a:sym typeface="Poppins"/>
              </a:rPr>
              <a:t>8. Selectable Buttons</a:t>
            </a:r>
            <a:endParaRPr b="1" sz="3520">
              <a:solidFill>
                <a:srgbClr val="37AEE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3"/>
          <p:cNvSpPr txBox="1"/>
          <p:nvPr>
            <p:ph idx="1" type="body"/>
          </p:nvPr>
        </p:nvSpPr>
        <p:spPr>
          <a:xfrm>
            <a:off x="554275" y="1858650"/>
            <a:ext cx="3506400" cy="14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Selectable Buttons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Selected and Not Selected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Contrast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Default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6" name="Google Shape;376;p63"/>
          <p:cNvPicPr preferRelativeResize="0"/>
          <p:nvPr/>
        </p:nvPicPr>
        <p:blipFill rotWithShape="1">
          <a:blip r:embed="rId3">
            <a:alphaModFix/>
          </a:blip>
          <a:srcRect b="0" l="42679" r="19392" t="0"/>
          <a:stretch/>
        </p:blipFill>
        <p:spPr>
          <a:xfrm>
            <a:off x="6141925" y="627975"/>
            <a:ext cx="2680150" cy="388752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63"/>
          <p:cNvSpPr/>
          <p:nvPr/>
        </p:nvSpPr>
        <p:spPr>
          <a:xfrm>
            <a:off x="7233775" y="2660442"/>
            <a:ext cx="82500" cy="78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63"/>
          <p:cNvPicPr preferRelativeResize="0"/>
          <p:nvPr/>
        </p:nvPicPr>
        <p:blipFill rotWithShape="1">
          <a:blip r:embed="rId4">
            <a:alphaModFix/>
          </a:blip>
          <a:srcRect b="0" l="0" r="83020" t="0"/>
          <a:stretch/>
        </p:blipFill>
        <p:spPr>
          <a:xfrm>
            <a:off x="4505835" y="407425"/>
            <a:ext cx="1335948" cy="432862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3"/>
          <p:cNvSpPr/>
          <p:nvPr/>
        </p:nvSpPr>
        <p:spPr>
          <a:xfrm>
            <a:off x="6471775" y="2564253"/>
            <a:ext cx="125100" cy="118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63"/>
          <p:cNvSpPr/>
          <p:nvPr/>
        </p:nvSpPr>
        <p:spPr>
          <a:xfrm>
            <a:off x="7707275" y="2660442"/>
            <a:ext cx="82500" cy="78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63"/>
          <p:cNvSpPr/>
          <p:nvPr/>
        </p:nvSpPr>
        <p:spPr>
          <a:xfrm>
            <a:off x="8334325" y="2564253"/>
            <a:ext cx="125100" cy="118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AEE4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8"/>
          <p:cNvPicPr preferRelativeResize="0"/>
          <p:nvPr/>
        </p:nvPicPr>
        <p:blipFill rotWithShape="1">
          <a:blip r:embed="rId3">
            <a:alphaModFix/>
          </a:blip>
          <a:srcRect b="0" l="12982" r="0" t="23494"/>
          <a:stretch/>
        </p:blipFill>
        <p:spPr>
          <a:xfrm>
            <a:off x="1035725" y="2656654"/>
            <a:ext cx="3392175" cy="2032800"/>
          </a:xfrm>
          <a:prstGeom prst="rect">
            <a:avLst/>
          </a:prstGeom>
          <a:noFill/>
          <a:ln cap="flat" cmpd="sng" w="1143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28"/>
          <p:cNvSpPr txBox="1"/>
          <p:nvPr>
            <p:ph type="ctrTitle"/>
          </p:nvPr>
        </p:nvSpPr>
        <p:spPr>
          <a:xfrm>
            <a:off x="6227004" y="294029"/>
            <a:ext cx="25143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Zoom</a:t>
            </a:r>
            <a:endParaRPr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cxnSp>
        <p:nvCxnSpPr>
          <p:cNvPr id="126" name="Google Shape;126;p28"/>
          <p:cNvCxnSpPr/>
          <p:nvPr/>
        </p:nvCxnSpPr>
        <p:spPr>
          <a:xfrm flipH="1" rot="10800000">
            <a:off x="-162750" y="1168762"/>
            <a:ext cx="8848200" cy="10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28"/>
          <p:cNvSpPr txBox="1"/>
          <p:nvPr/>
        </p:nvSpPr>
        <p:spPr>
          <a:xfrm>
            <a:off x="310725" y="1492200"/>
            <a:ext cx="837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Return to main room before next set of breakout sessions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8" name="Google Shape;128;p28"/>
          <p:cNvPicPr preferRelativeResize="0"/>
          <p:nvPr/>
        </p:nvPicPr>
        <p:blipFill rotWithShape="1">
          <a:blip r:embed="rId4">
            <a:alphaModFix/>
          </a:blip>
          <a:srcRect b="0" l="6698" r="-2118" t="39083"/>
          <a:stretch/>
        </p:blipFill>
        <p:spPr>
          <a:xfrm>
            <a:off x="4916175" y="3070929"/>
            <a:ext cx="3058925" cy="16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/>
          <p:nvPr/>
        </p:nvSpPr>
        <p:spPr>
          <a:xfrm>
            <a:off x="5268234" y="3393454"/>
            <a:ext cx="2514300" cy="631800"/>
          </a:xfrm>
          <a:prstGeom prst="rect">
            <a:avLst/>
          </a:prstGeom>
          <a:noFill/>
          <a:ln cap="flat" cmpd="sng" w="381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8"/>
          <p:cNvSpPr/>
          <p:nvPr/>
        </p:nvSpPr>
        <p:spPr>
          <a:xfrm>
            <a:off x="1790425" y="3603604"/>
            <a:ext cx="2514300" cy="985500"/>
          </a:xfrm>
          <a:prstGeom prst="rect">
            <a:avLst/>
          </a:prstGeom>
          <a:noFill/>
          <a:ln cap="flat" cmpd="sng" w="381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440" y="152400"/>
            <a:ext cx="197393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4"/>
          <p:cNvSpPr/>
          <p:nvPr/>
        </p:nvSpPr>
        <p:spPr>
          <a:xfrm>
            <a:off x="6227383" y="3179432"/>
            <a:ext cx="1492200" cy="307200"/>
          </a:xfrm>
          <a:prstGeom prst="ellipse">
            <a:avLst/>
          </a:prstGeom>
          <a:noFill/>
          <a:ln cap="flat" cmpd="sng" w="19050">
            <a:solidFill>
              <a:srgbClr val="F90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64"/>
          <p:cNvSpPr txBox="1"/>
          <p:nvPr>
            <p:ph type="title"/>
          </p:nvPr>
        </p:nvSpPr>
        <p:spPr>
          <a:xfrm>
            <a:off x="298300" y="2209200"/>
            <a:ext cx="6163200" cy="11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20">
                <a:solidFill>
                  <a:srgbClr val="37AEE4"/>
                </a:solidFill>
                <a:latin typeface="Poppins"/>
                <a:ea typeface="Poppins"/>
                <a:cs typeface="Poppins"/>
                <a:sym typeface="Poppins"/>
              </a:rPr>
              <a:t>9. Contribution Rules</a:t>
            </a:r>
            <a:endParaRPr b="1" sz="3520">
              <a:solidFill>
                <a:srgbClr val="37AEE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5"/>
          <p:cNvSpPr txBox="1"/>
          <p:nvPr>
            <p:ph idx="1" type="body"/>
          </p:nvPr>
        </p:nvSpPr>
        <p:spPr>
          <a:xfrm>
            <a:off x="1550017" y="2321400"/>
            <a:ext cx="11685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Default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94" name="Google Shape;394;p65"/>
          <p:cNvPicPr preferRelativeResize="0"/>
          <p:nvPr/>
        </p:nvPicPr>
        <p:blipFill rotWithShape="1">
          <a:blip r:embed="rId3">
            <a:alphaModFix/>
          </a:blip>
          <a:srcRect b="0" l="40406" r="23439" t="0"/>
          <a:stretch/>
        </p:blipFill>
        <p:spPr>
          <a:xfrm>
            <a:off x="6141925" y="627975"/>
            <a:ext cx="2680149" cy="388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5"/>
          <p:cNvPicPr preferRelativeResize="0"/>
          <p:nvPr/>
        </p:nvPicPr>
        <p:blipFill rotWithShape="1">
          <a:blip r:embed="rId4">
            <a:alphaModFix/>
          </a:blip>
          <a:srcRect b="0" l="0" r="83215" t="0"/>
          <a:stretch/>
        </p:blipFill>
        <p:spPr>
          <a:xfrm>
            <a:off x="4505825" y="407425"/>
            <a:ext cx="1385426" cy="43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65"/>
          <p:cNvSpPr/>
          <p:nvPr/>
        </p:nvSpPr>
        <p:spPr>
          <a:xfrm>
            <a:off x="7316955" y="2952233"/>
            <a:ext cx="125100" cy="118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6"/>
          <p:cNvSpPr txBox="1"/>
          <p:nvPr>
            <p:ph type="title"/>
          </p:nvPr>
        </p:nvSpPr>
        <p:spPr>
          <a:xfrm>
            <a:off x="1490400" y="2247900"/>
            <a:ext cx="6163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20">
                <a:solidFill>
                  <a:srgbClr val="37AEE4"/>
                </a:solidFill>
                <a:latin typeface="Poppins"/>
                <a:ea typeface="Poppins"/>
                <a:cs typeface="Poppins"/>
                <a:sym typeface="Poppins"/>
              </a:rPr>
              <a:t>Social Share</a:t>
            </a:r>
            <a:endParaRPr b="1" sz="3520">
              <a:solidFill>
                <a:srgbClr val="37AEE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7AEE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Social Share</a:t>
            </a:r>
            <a:endParaRPr>
              <a:solidFill>
                <a:srgbClr val="37AEE4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07" name="Google Shape;407;p67"/>
          <p:cNvSpPr txBox="1"/>
          <p:nvPr>
            <p:ph idx="1" type="body"/>
          </p:nvPr>
        </p:nvSpPr>
        <p:spPr>
          <a:xfrm>
            <a:off x="311700" y="1152475"/>
            <a:ext cx="3665400" cy="21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Meta Images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What your post will look like if you share the ActBlue Link on Social Media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8" name="Google Shape;408;p67"/>
          <p:cNvPicPr preferRelativeResize="0"/>
          <p:nvPr/>
        </p:nvPicPr>
        <p:blipFill rotWithShape="1">
          <a:blip r:embed="rId3">
            <a:alphaModFix/>
          </a:blip>
          <a:srcRect b="0" l="0" r="81424" t="0"/>
          <a:stretch/>
        </p:blipFill>
        <p:spPr>
          <a:xfrm>
            <a:off x="7042975" y="490338"/>
            <a:ext cx="1577526" cy="41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67"/>
          <p:cNvSpPr/>
          <p:nvPr/>
        </p:nvSpPr>
        <p:spPr>
          <a:xfrm>
            <a:off x="6980150" y="2781550"/>
            <a:ext cx="670200" cy="230400"/>
          </a:xfrm>
          <a:prstGeom prst="ellipse">
            <a:avLst/>
          </a:prstGeom>
          <a:noFill/>
          <a:ln cap="flat" cmpd="sng" w="28575">
            <a:solidFill>
              <a:srgbClr val="F90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0" name="Google Shape;410;p67"/>
          <p:cNvPicPr preferRelativeResize="0"/>
          <p:nvPr/>
        </p:nvPicPr>
        <p:blipFill rotWithShape="1">
          <a:blip r:embed="rId4">
            <a:alphaModFix/>
          </a:blip>
          <a:srcRect b="16467" l="0" r="0" t="28914"/>
          <a:stretch/>
        </p:blipFill>
        <p:spPr>
          <a:xfrm>
            <a:off x="4234149" y="1167100"/>
            <a:ext cx="2376550" cy="28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949" y="152400"/>
            <a:ext cx="15815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68"/>
          <p:cNvSpPr txBox="1"/>
          <p:nvPr>
            <p:ph idx="1" type="body"/>
          </p:nvPr>
        </p:nvSpPr>
        <p:spPr>
          <a:xfrm>
            <a:off x="529550" y="1956450"/>
            <a:ext cx="4637400" cy="12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Notice the default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Notice the dimensions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1600"/>
              </a:spcAft>
              <a:buSzPts val="2000"/>
              <a:buFont typeface="Poppins"/>
              <a:buChar char="●"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Use the preview buttons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9"/>
          <p:cNvSpPr txBox="1"/>
          <p:nvPr>
            <p:ph idx="1" type="body"/>
          </p:nvPr>
        </p:nvSpPr>
        <p:spPr>
          <a:xfrm>
            <a:off x="166000" y="1854150"/>
            <a:ext cx="41058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Facebook title &amp; description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Tweet text, title, description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Different dimension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Can take a while to apply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22" name="Google Shape;422;p69"/>
          <p:cNvPicPr preferRelativeResize="0"/>
          <p:nvPr/>
        </p:nvPicPr>
        <p:blipFill rotWithShape="1">
          <a:blip r:embed="rId3">
            <a:alphaModFix/>
          </a:blip>
          <a:srcRect b="50000" l="0" r="0" t="0"/>
          <a:stretch/>
        </p:blipFill>
        <p:spPr>
          <a:xfrm>
            <a:off x="4413175" y="288925"/>
            <a:ext cx="2257392" cy="45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9"/>
          <p:cNvPicPr preferRelativeResize="0"/>
          <p:nvPr/>
        </p:nvPicPr>
        <p:blipFill rotWithShape="1">
          <a:blip r:embed="rId3">
            <a:alphaModFix/>
          </a:blip>
          <a:srcRect b="0" l="0" r="0" t="50000"/>
          <a:stretch/>
        </p:blipFill>
        <p:spPr>
          <a:xfrm>
            <a:off x="6767808" y="288925"/>
            <a:ext cx="2257392" cy="45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7AEE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metatags.io</a:t>
            </a:r>
            <a:endParaRPr>
              <a:solidFill>
                <a:srgbClr val="37AEE4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29" name="Google Shape;429;p70"/>
          <p:cNvSpPr txBox="1"/>
          <p:nvPr>
            <p:ph idx="1" type="body"/>
          </p:nvPr>
        </p:nvSpPr>
        <p:spPr>
          <a:xfrm>
            <a:off x="311700" y="1152475"/>
            <a:ext cx="4150200" cy="12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Test your meta image here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Copy and paste the link to your ActBlue page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0" name="Google Shape;43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900" y="1364188"/>
            <a:ext cx="4215384" cy="2415126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70"/>
          <p:cNvSpPr/>
          <p:nvPr/>
        </p:nvSpPr>
        <p:spPr>
          <a:xfrm>
            <a:off x="5823496" y="1332075"/>
            <a:ext cx="1492200" cy="307200"/>
          </a:xfrm>
          <a:prstGeom prst="ellipse">
            <a:avLst/>
          </a:prstGeom>
          <a:noFill/>
          <a:ln cap="flat" cmpd="sng" w="19050">
            <a:solidFill>
              <a:srgbClr val="F90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7AEE4"/>
                </a:solidFill>
                <a:latin typeface="Poppins Black"/>
                <a:ea typeface="Poppins Black"/>
                <a:cs typeface="Poppins Black"/>
                <a:sym typeface="Poppins Black"/>
              </a:rPr>
              <a:t>You got this</a:t>
            </a:r>
            <a:endParaRPr>
              <a:solidFill>
                <a:srgbClr val="37AEE4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437" name="Google Shape;437;p71"/>
          <p:cNvPicPr preferRelativeResize="0"/>
          <p:nvPr/>
        </p:nvPicPr>
        <p:blipFill rotWithShape="1">
          <a:blip r:embed="rId3">
            <a:alphaModFix/>
          </a:blip>
          <a:srcRect b="45567" l="0" r="0" t="31365"/>
          <a:stretch/>
        </p:blipFill>
        <p:spPr>
          <a:xfrm>
            <a:off x="185450" y="3944050"/>
            <a:ext cx="3820975" cy="8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424050"/>
            <a:ext cx="2751864" cy="14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1" y="1212025"/>
            <a:ext cx="2035448" cy="101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0026" y="2005075"/>
            <a:ext cx="5013902" cy="2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71"/>
          <p:cNvPicPr preferRelativeResize="0"/>
          <p:nvPr/>
        </p:nvPicPr>
        <p:blipFill rotWithShape="1">
          <a:blip r:embed="rId6">
            <a:alphaModFix/>
          </a:blip>
          <a:srcRect b="30405" l="0" r="0" t="0"/>
          <a:stretch/>
        </p:blipFill>
        <p:spPr>
          <a:xfrm>
            <a:off x="3910025" y="533417"/>
            <a:ext cx="5013902" cy="196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7062" y="739325"/>
            <a:ext cx="1839826" cy="6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Setting up an Account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kind of organization are you?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Candidate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Other Political Org.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■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State and federal PACs, ballot initiatives, 527s, etc.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501c3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501c4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Once you setup your account, Actblue will send you an email to login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Login in to your account using the “sign in” button on the top right of the screen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925" y="3604050"/>
            <a:ext cx="3592125" cy="13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Navigating Your Account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Recent Menu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Clicking on this shows your pages you recently visited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Dashboard Menu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list of campaigns and orgs you are an admin for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Manage Menu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 contributions you make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○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Important account settings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■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Change password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■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Enable two-factor authentication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■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Manage email alerts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Navigating the Dashboard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Quickly analyze all of your fundraising data and create new contribution forms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View fundraising data from custom time lengths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Quickly view where contributions were made from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Did you raise more, less, the same as last week/month etc.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Mobile contribution vs. other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55" name="Google Shape;15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6675"/>
            <a:ext cx="8085426" cy="428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Tools Section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17500" lvl="0" marL="6985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Char char="●"/>
            </a:pPr>
            <a:r>
              <a:rPr b="1" lang="en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Contributions Search:</a:t>
            </a:r>
            <a:r>
              <a:rPr lang="en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5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oppins"/>
              <a:buChar char="○"/>
            </a:pPr>
            <a:r>
              <a:rPr lang="en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center for finding every contribution made to your group through ActBlue</a:t>
            </a:r>
            <a:endParaRPr sz="5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6985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oppins"/>
              <a:buChar char="●"/>
            </a:pPr>
            <a:r>
              <a:rPr b="1" lang="en" sz="5600">
                <a:solidFill>
                  <a:srgbClr val="000000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Reporting</a:t>
            </a:r>
            <a:endParaRPr sz="5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oppins"/>
              <a:buChar char="○"/>
            </a:pPr>
            <a:r>
              <a:rPr lang="en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Contribution data you’ll need to complete accurate compliance reports</a:t>
            </a:r>
            <a:endParaRPr sz="5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6985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oppins"/>
              <a:buChar char="●"/>
            </a:pPr>
            <a:r>
              <a:rPr b="1" lang="en" sz="5600">
                <a:solidFill>
                  <a:srgbClr val="000000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Downloads</a:t>
            </a:r>
            <a:endParaRPr sz="5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oppins"/>
              <a:buChar char="○"/>
            </a:pPr>
            <a:r>
              <a:rPr lang="en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place to create downloadable CSV reports of contribution data sorted by time period or contribution type</a:t>
            </a:r>
            <a:endParaRPr sz="5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6985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oppins"/>
              <a:buChar char="●"/>
            </a:pPr>
            <a:r>
              <a:rPr b="1" lang="en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Refunds</a:t>
            </a:r>
            <a:endParaRPr b="1" sz="5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oppins"/>
              <a:buChar char="○"/>
            </a:pPr>
            <a:r>
              <a:rPr lang="en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 refunds made by you and AB Customer Service team in response to donor errors and credit card chargebacks, which you need for compliance reports</a:t>
            </a:r>
            <a:endParaRPr sz="5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60000"/>
              </a:lnSpc>
              <a:spcBef>
                <a:spcPts val="3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3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